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62" r:id="rId3"/>
    <p:sldId id="264" r:id="rId4"/>
    <p:sldId id="265" r:id="rId5"/>
    <p:sldId id="268" r:id="rId6"/>
    <p:sldId id="266" r:id="rId7"/>
    <p:sldId id="267" r:id="rId8"/>
    <p:sldId id="270" r:id="rId9"/>
    <p:sldId id="271" r:id="rId10"/>
    <p:sldId id="269" r:id="rId11"/>
    <p:sldId id="273" r:id="rId12"/>
    <p:sldId id="274" r:id="rId13"/>
    <p:sldId id="272" r:id="rId14"/>
    <p:sldId id="263" r:id="rId15"/>
    <p:sldId id="259" r:id="rId16"/>
    <p:sldId id="260"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2/16/2022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2/16/2022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2/16/2022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2/16/2022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2/16/2022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2/16/2022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2/16/2022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2/16/2022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2/16/2022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2/16/2022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2/16/2022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2/16/2022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sb.se/sv/rad-till-privatpersoner/brandsakerhet-i-hemm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sv-SE" dirty="0">
                <a:effectLst/>
              </a:rPr>
              <a:t>Brandskydd</a:t>
            </a:r>
            <a:endParaRPr lang="sv-SE"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92500" lnSpcReduction="20000"/>
          </a:bodyPr>
          <a:lstStyle/>
          <a:p>
            <a:r>
              <a:rPr lang="sv-SE" sz="2400" dirty="0">
                <a:solidFill>
                  <a:schemeClr val="tx1">
                    <a:lumMod val="85000"/>
                    <a:lumOff val="15000"/>
                  </a:schemeClr>
                </a:solidFill>
              </a:rPr>
              <a:t>Styrdokument för brandskyddsarbete i brf ormen större 14</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71B4-1C84-43ED-B98D-DE87B35872BD}"/>
              </a:ext>
            </a:extLst>
          </p:cNvPr>
          <p:cNvSpPr>
            <a:spLocks noGrp="1"/>
          </p:cNvSpPr>
          <p:nvPr>
            <p:ph type="title"/>
          </p:nvPr>
        </p:nvSpPr>
        <p:spPr/>
        <p:txBody>
          <a:bodyPr/>
          <a:lstStyle/>
          <a:p>
            <a:r>
              <a:rPr lang="sv-SE" dirty="0"/>
              <a:t>Stadgar</a:t>
            </a:r>
          </a:p>
        </p:txBody>
      </p:sp>
      <p:sp>
        <p:nvSpPr>
          <p:cNvPr id="3" name="Content Placeholder 2">
            <a:extLst>
              <a:ext uri="{FF2B5EF4-FFF2-40B4-BE49-F238E27FC236}">
                <a16:creationId xmlns:a16="http://schemas.microsoft.com/office/drawing/2014/main" id="{B4C54F4F-6181-45F0-8DDE-2C84A6C686F8}"/>
              </a:ext>
            </a:extLst>
          </p:cNvPr>
          <p:cNvSpPr>
            <a:spLocks noGrp="1"/>
          </p:cNvSpPr>
          <p:nvPr>
            <p:ph idx="1"/>
          </p:nvPr>
        </p:nvSpPr>
        <p:spPr/>
        <p:txBody>
          <a:bodyPr/>
          <a:lstStyle/>
          <a:p>
            <a:pPr marL="0" indent="0">
              <a:buNone/>
            </a:pPr>
            <a:r>
              <a:rPr lang="sv-SE" dirty="0"/>
              <a:t>Komplettera dessa med att brandskyddsregler måste följas.</a:t>
            </a:r>
          </a:p>
        </p:txBody>
      </p:sp>
    </p:spTree>
    <p:extLst>
      <p:ext uri="{BB962C8B-B14F-4D97-AF65-F5344CB8AC3E}">
        <p14:creationId xmlns:p14="http://schemas.microsoft.com/office/powerpoint/2010/main" val="278707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BE9A-4DE1-4872-857F-32DA90F1D157}"/>
              </a:ext>
            </a:extLst>
          </p:cNvPr>
          <p:cNvSpPr>
            <a:spLocks noGrp="1"/>
          </p:cNvSpPr>
          <p:nvPr>
            <p:ph type="title"/>
          </p:nvPr>
        </p:nvSpPr>
        <p:spPr/>
        <p:txBody>
          <a:bodyPr/>
          <a:lstStyle/>
          <a:p>
            <a:r>
              <a:rPr lang="sv-SE" dirty="0"/>
              <a:t>Dokumentation av brandskydd, under utformning</a:t>
            </a:r>
          </a:p>
        </p:txBody>
      </p:sp>
      <p:sp>
        <p:nvSpPr>
          <p:cNvPr id="3" name="Content Placeholder 2">
            <a:extLst>
              <a:ext uri="{FF2B5EF4-FFF2-40B4-BE49-F238E27FC236}">
                <a16:creationId xmlns:a16="http://schemas.microsoft.com/office/drawing/2014/main" id="{95AF4DF8-E662-40D0-93EE-CB020596583E}"/>
              </a:ext>
            </a:extLst>
          </p:cNvPr>
          <p:cNvSpPr>
            <a:spLocks noGrp="1"/>
          </p:cNvSpPr>
          <p:nvPr>
            <p:ph idx="1"/>
          </p:nvPr>
        </p:nvSpPr>
        <p:spPr/>
        <p:txBody>
          <a:bodyPr/>
          <a:lstStyle/>
          <a:p>
            <a:r>
              <a:rPr lang="sv-SE" dirty="0"/>
              <a:t>Fastigheten är byggd YYYY. Utöver bostadslägenheterna, förråd på vind och i källare finns det även följande lokaler: </a:t>
            </a:r>
          </a:p>
          <a:p>
            <a:r>
              <a:rPr lang="sv-SE" dirty="0"/>
              <a:t> - TBD</a:t>
            </a:r>
          </a:p>
          <a:p>
            <a:r>
              <a:rPr lang="sv-SE" dirty="0"/>
              <a:t>På hemsidan?? planritningar för samtliga 3, </a:t>
            </a:r>
            <a:r>
              <a:rPr lang="sv-SE" dirty="0" err="1"/>
              <a:t>resp</a:t>
            </a:r>
            <a:r>
              <a:rPr lang="sv-SE" dirty="0"/>
              <a:t> 5 våningsplan. På planritningarna ska utrymningsvägar, trapphus, brandcellsgränser och handbrandsläckare finnas utmärkta</a:t>
            </a:r>
          </a:p>
        </p:txBody>
      </p:sp>
    </p:spTree>
    <p:extLst>
      <p:ext uri="{BB962C8B-B14F-4D97-AF65-F5344CB8AC3E}">
        <p14:creationId xmlns:p14="http://schemas.microsoft.com/office/powerpoint/2010/main" val="71191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A797-6287-4239-910F-ED8F1F6091AC}"/>
              </a:ext>
            </a:extLst>
          </p:cNvPr>
          <p:cNvSpPr>
            <a:spLocks noGrp="1"/>
          </p:cNvSpPr>
          <p:nvPr>
            <p:ph type="title"/>
          </p:nvPr>
        </p:nvSpPr>
        <p:spPr/>
        <p:txBody>
          <a:bodyPr/>
          <a:lstStyle/>
          <a:p>
            <a:r>
              <a:rPr lang="sv-SE" dirty="0"/>
              <a:t>Kontrollarbete</a:t>
            </a:r>
          </a:p>
        </p:txBody>
      </p:sp>
      <p:sp>
        <p:nvSpPr>
          <p:cNvPr id="3" name="Content Placeholder 2">
            <a:extLst>
              <a:ext uri="{FF2B5EF4-FFF2-40B4-BE49-F238E27FC236}">
                <a16:creationId xmlns:a16="http://schemas.microsoft.com/office/drawing/2014/main" id="{3E23E45A-5BEC-4F8F-9965-31A536AA3B98}"/>
              </a:ext>
            </a:extLst>
          </p:cNvPr>
          <p:cNvSpPr>
            <a:spLocks noGrp="1"/>
          </p:cNvSpPr>
          <p:nvPr>
            <p:ph idx="1"/>
          </p:nvPr>
        </p:nvSpPr>
        <p:spPr/>
        <p:txBody>
          <a:bodyPr/>
          <a:lstStyle/>
          <a:p>
            <a:r>
              <a:rPr lang="sv-SE" dirty="0"/>
              <a:t>KONTROLL/UPPFÖLJNING/TILLBUDSRAPPORTERING: </a:t>
            </a:r>
          </a:p>
          <a:p>
            <a:r>
              <a:rPr lang="sv-SE" dirty="0"/>
              <a:t>Fastighetens brandskydd kontrolleras årligen september (?) Vid kontroll används checklista. På checklistan noteras eventuella anmärkningar som därefter åtgärdas. Efter åtgärd noteras datum i avsett fält. Nya checklistor förvaras på hemsidan. </a:t>
            </a:r>
          </a:p>
        </p:txBody>
      </p:sp>
    </p:spTree>
    <p:extLst>
      <p:ext uri="{BB962C8B-B14F-4D97-AF65-F5344CB8AC3E}">
        <p14:creationId xmlns:p14="http://schemas.microsoft.com/office/powerpoint/2010/main" val="150351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6DE60-893C-4C67-9CE1-C8E0F737C450}"/>
              </a:ext>
            </a:extLst>
          </p:cNvPr>
          <p:cNvSpPr>
            <a:spLocks noGrp="1"/>
          </p:cNvSpPr>
          <p:nvPr>
            <p:ph type="title"/>
          </p:nvPr>
        </p:nvSpPr>
        <p:spPr/>
        <p:txBody>
          <a:bodyPr/>
          <a:lstStyle/>
          <a:p>
            <a:r>
              <a:rPr lang="sv-SE" dirty="0"/>
              <a:t>Checklista för kontroll – se separat dokument</a:t>
            </a:r>
          </a:p>
        </p:txBody>
      </p:sp>
      <p:pic>
        <p:nvPicPr>
          <p:cNvPr id="152" name="Content Placeholder 151">
            <a:extLst>
              <a:ext uri="{FF2B5EF4-FFF2-40B4-BE49-F238E27FC236}">
                <a16:creationId xmlns:a16="http://schemas.microsoft.com/office/drawing/2014/main" id="{AE00740D-71E2-47F5-915F-636EED1DB0B0}"/>
              </a:ext>
            </a:extLst>
          </p:cNvPr>
          <p:cNvPicPr>
            <a:picLocks noGrp="1" noChangeAspect="1"/>
          </p:cNvPicPr>
          <p:nvPr>
            <p:ph idx="1"/>
          </p:nvPr>
        </p:nvPicPr>
        <p:blipFill>
          <a:blip r:embed="rId2"/>
          <a:stretch>
            <a:fillRect/>
          </a:stretch>
        </p:blipFill>
        <p:spPr>
          <a:xfrm>
            <a:off x="228600" y="1685926"/>
            <a:ext cx="4550151" cy="3760788"/>
          </a:xfrm>
        </p:spPr>
      </p:pic>
      <p:pic>
        <p:nvPicPr>
          <p:cNvPr id="154" name="Picture 153">
            <a:extLst>
              <a:ext uri="{FF2B5EF4-FFF2-40B4-BE49-F238E27FC236}">
                <a16:creationId xmlns:a16="http://schemas.microsoft.com/office/drawing/2014/main" id="{42C8CA0F-0B81-4426-B8B0-69D4E6FE42AE}"/>
              </a:ext>
            </a:extLst>
          </p:cNvPr>
          <p:cNvPicPr>
            <a:picLocks noChangeAspect="1"/>
          </p:cNvPicPr>
          <p:nvPr/>
        </p:nvPicPr>
        <p:blipFill>
          <a:blip r:embed="rId3"/>
          <a:stretch>
            <a:fillRect/>
          </a:stretch>
        </p:blipFill>
        <p:spPr>
          <a:xfrm>
            <a:off x="4341084" y="2180299"/>
            <a:ext cx="5019226" cy="3418816"/>
          </a:xfrm>
          <a:prstGeom prst="rect">
            <a:avLst/>
          </a:prstGeom>
        </p:spPr>
      </p:pic>
      <p:pic>
        <p:nvPicPr>
          <p:cNvPr id="156" name="Picture 155">
            <a:extLst>
              <a:ext uri="{FF2B5EF4-FFF2-40B4-BE49-F238E27FC236}">
                <a16:creationId xmlns:a16="http://schemas.microsoft.com/office/drawing/2014/main" id="{2F0D2DAA-DBA1-495F-920F-06D11C36A81C}"/>
              </a:ext>
            </a:extLst>
          </p:cNvPr>
          <p:cNvPicPr>
            <a:picLocks noChangeAspect="1"/>
          </p:cNvPicPr>
          <p:nvPr/>
        </p:nvPicPr>
        <p:blipFill>
          <a:blip r:embed="rId4"/>
          <a:stretch>
            <a:fillRect/>
          </a:stretch>
        </p:blipFill>
        <p:spPr>
          <a:xfrm>
            <a:off x="7578192" y="1782763"/>
            <a:ext cx="4198899" cy="4077044"/>
          </a:xfrm>
          <a:prstGeom prst="rect">
            <a:avLst/>
          </a:prstGeom>
        </p:spPr>
      </p:pic>
      <p:grpSp>
        <p:nvGrpSpPr>
          <p:cNvPr id="2142" name="Group 94"/>
          <p:cNvGrpSpPr>
            <a:grpSpLocks/>
          </p:cNvGrpSpPr>
          <p:nvPr/>
        </p:nvGrpSpPr>
        <p:grpSpPr bwMode="auto">
          <a:xfrm>
            <a:off x="76200" y="193675"/>
            <a:ext cx="611188" cy="827088"/>
            <a:chOff x="6199" y="13380"/>
            <a:chExt cx="962" cy="1302"/>
          </a:xfrm>
        </p:grpSpPr>
        <p:grpSp>
          <p:nvGrpSpPr>
            <p:cNvPr id="2146" name="Group 98"/>
            <p:cNvGrpSpPr>
              <a:grpSpLocks/>
            </p:cNvGrpSpPr>
            <p:nvPr/>
          </p:nvGrpSpPr>
          <p:grpSpPr bwMode="auto">
            <a:xfrm>
              <a:off x="6201" y="13380"/>
              <a:ext cx="960" cy="923"/>
              <a:chOff x="6237" y="7933"/>
              <a:chExt cx="960" cy="923"/>
            </a:xfrm>
          </p:grpSpPr>
          <p:grpSp>
            <p:nvGrpSpPr>
              <p:cNvPr id="2153" name="Group 105"/>
              <p:cNvGrpSpPr>
                <a:grpSpLocks/>
              </p:cNvGrpSpPr>
              <p:nvPr/>
            </p:nvGrpSpPr>
            <p:grpSpPr bwMode="auto">
              <a:xfrm>
                <a:off x="6237" y="7933"/>
                <a:ext cx="960" cy="224"/>
                <a:chOff x="6285" y="5385"/>
                <a:chExt cx="960" cy="240"/>
              </a:xfrm>
            </p:grpSpPr>
          </p:grpSp>
          <p:grpSp>
            <p:nvGrpSpPr>
              <p:cNvPr id="2150" name="Group 102"/>
              <p:cNvGrpSpPr>
                <a:grpSpLocks/>
              </p:cNvGrpSpPr>
              <p:nvPr/>
            </p:nvGrpSpPr>
            <p:grpSpPr bwMode="auto">
              <a:xfrm>
                <a:off x="6237" y="8272"/>
                <a:ext cx="960" cy="224"/>
                <a:chOff x="6285" y="5385"/>
                <a:chExt cx="960" cy="240"/>
              </a:xfrm>
            </p:grpSpPr>
          </p:grpSp>
          <p:grpSp>
            <p:nvGrpSpPr>
              <p:cNvPr id="2147" name="Group 99"/>
              <p:cNvGrpSpPr>
                <a:grpSpLocks/>
              </p:cNvGrpSpPr>
              <p:nvPr/>
            </p:nvGrpSpPr>
            <p:grpSpPr bwMode="auto">
              <a:xfrm>
                <a:off x="6237" y="8632"/>
                <a:ext cx="960" cy="224"/>
                <a:chOff x="6285" y="5385"/>
                <a:chExt cx="960" cy="240"/>
              </a:xfrm>
            </p:grpSpPr>
          </p:grpSp>
        </p:grpSp>
        <p:grpSp>
          <p:nvGrpSpPr>
            <p:cNvPr id="2143" name="Group 95"/>
            <p:cNvGrpSpPr>
              <a:grpSpLocks/>
            </p:cNvGrpSpPr>
            <p:nvPr/>
          </p:nvGrpSpPr>
          <p:grpSpPr bwMode="auto">
            <a:xfrm>
              <a:off x="6199" y="14458"/>
              <a:ext cx="960" cy="224"/>
              <a:chOff x="6285" y="5385"/>
              <a:chExt cx="960" cy="240"/>
            </a:xfrm>
          </p:grpSpPr>
        </p:grpSp>
      </p:grpSp>
      <p:grpSp>
        <p:nvGrpSpPr>
          <p:cNvPr id="2178" name="Group 130"/>
          <p:cNvGrpSpPr>
            <a:grpSpLocks/>
          </p:cNvGrpSpPr>
          <p:nvPr/>
        </p:nvGrpSpPr>
        <p:grpSpPr bwMode="auto">
          <a:xfrm>
            <a:off x="76200" y="457200"/>
            <a:ext cx="612775" cy="1076325"/>
            <a:chOff x="6194" y="6492"/>
            <a:chExt cx="965" cy="1694"/>
          </a:xfrm>
        </p:grpSpPr>
        <p:grpSp>
          <p:nvGrpSpPr>
            <p:cNvPr id="2188" name="Group 140"/>
            <p:cNvGrpSpPr>
              <a:grpSpLocks/>
            </p:cNvGrpSpPr>
            <p:nvPr/>
          </p:nvGrpSpPr>
          <p:grpSpPr bwMode="auto">
            <a:xfrm>
              <a:off x="6199" y="6492"/>
              <a:ext cx="960" cy="563"/>
              <a:chOff x="6237" y="5798"/>
              <a:chExt cx="960" cy="563"/>
            </a:xfrm>
          </p:grpSpPr>
          <p:grpSp>
            <p:nvGrpSpPr>
              <p:cNvPr id="2192" name="Group 144"/>
              <p:cNvGrpSpPr>
                <a:grpSpLocks/>
              </p:cNvGrpSpPr>
              <p:nvPr/>
            </p:nvGrpSpPr>
            <p:grpSpPr bwMode="auto">
              <a:xfrm>
                <a:off x="6237" y="5798"/>
                <a:ext cx="960" cy="224"/>
                <a:chOff x="6285" y="5385"/>
                <a:chExt cx="960" cy="240"/>
              </a:xfrm>
            </p:grpSpPr>
          </p:grpSp>
          <p:grpSp>
            <p:nvGrpSpPr>
              <p:cNvPr id="2189" name="Group 141"/>
              <p:cNvGrpSpPr>
                <a:grpSpLocks/>
              </p:cNvGrpSpPr>
              <p:nvPr/>
            </p:nvGrpSpPr>
            <p:grpSpPr bwMode="auto">
              <a:xfrm>
                <a:off x="6237" y="6137"/>
                <a:ext cx="960" cy="224"/>
                <a:chOff x="6285" y="5385"/>
                <a:chExt cx="960" cy="240"/>
              </a:xfrm>
            </p:grpSpPr>
          </p:grpSp>
        </p:grpSp>
        <p:grpSp>
          <p:nvGrpSpPr>
            <p:cNvPr id="2185" name="Group 137"/>
            <p:cNvGrpSpPr>
              <a:grpSpLocks/>
            </p:cNvGrpSpPr>
            <p:nvPr/>
          </p:nvGrpSpPr>
          <p:grpSpPr bwMode="auto">
            <a:xfrm>
              <a:off x="6194" y="7962"/>
              <a:ext cx="960" cy="224"/>
              <a:chOff x="6285" y="5385"/>
              <a:chExt cx="960" cy="240"/>
            </a:xfrm>
          </p:grpSpPr>
        </p:grpSp>
        <p:grpSp>
          <p:nvGrpSpPr>
            <p:cNvPr id="2182" name="Group 134"/>
            <p:cNvGrpSpPr>
              <a:grpSpLocks/>
            </p:cNvGrpSpPr>
            <p:nvPr/>
          </p:nvGrpSpPr>
          <p:grpSpPr bwMode="auto">
            <a:xfrm>
              <a:off x="6194" y="7602"/>
              <a:ext cx="960" cy="224"/>
              <a:chOff x="6285" y="5385"/>
              <a:chExt cx="960" cy="240"/>
            </a:xfrm>
          </p:grpSpPr>
        </p:grpSp>
        <p:grpSp>
          <p:nvGrpSpPr>
            <p:cNvPr id="2179" name="Group 131"/>
            <p:cNvGrpSpPr>
              <a:grpSpLocks/>
            </p:cNvGrpSpPr>
            <p:nvPr/>
          </p:nvGrpSpPr>
          <p:grpSpPr bwMode="auto">
            <a:xfrm>
              <a:off x="6194" y="7242"/>
              <a:ext cx="960" cy="224"/>
              <a:chOff x="6285" y="5385"/>
              <a:chExt cx="960" cy="240"/>
            </a:xfrm>
          </p:grpSpPr>
        </p:grpSp>
      </p:grpSp>
      <p:grpSp>
        <p:nvGrpSpPr>
          <p:cNvPr id="2156" name="Group 108"/>
          <p:cNvGrpSpPr>
            <a:grpSpLocks/>
          </p:cNvGrpSpPr>
          <p:nvPr/>
        </p:nvGrpSpPr>
        <p:grpSpPr bwMode="auto">
          <a:xfrm>
            <a:off x="76200" y="431800"/>
            <a:ext cx="614363" cy="2338388"/>
            <a:chOff x="6250" y="9127"/>
            <a:chExt cx="967" cy="3683"/>
          </a:xfrm>
        </p:grpSpPr>
        <p:grpSp>
          <p:nvGrpSpPr>
            <p:cNvPr id="2175" name="Group 127"/>
            <p:cNvGrpSpPr>
              <a:grpSpLocks/>
            </p:cNvGrpSpPr>
            <p:nvPr/>
          </p:nvGrpSpPr>
          <p:grpSpPr bwMode="auto">
            <a:xfrm>
              <a:off x="6256" y="12586"/>
              <a:ext cx="960" cy="224"/>
              <a:chOff x="6285" y="5385"/>
              <a:chExt cx="960" cy="240"/>
            </a:xfrm>
          </p:grpSpPr>
        </p:grpSp>
        <p:grpSp>
          <p:nvGrpSpPr>
            <p:cNvPr id="2172" name="Group 124"/>
            <p:cNvGrpSpPr>
              <a:grpSpLocks/>
            </p:cNvGrpSpPr>
            <p:nvPr/>
          </p:nvGrpSpPr>
          <p:grpSpPr bwMode="auto">
            <a:xfrm>
              <a:off x="6250" y="9127"/>
              <a:ext cx="960" cy="222"/>
              <a:chOff x="6244" y="9050"/>
              <a:chExt cx="960" cy="222"/>
            </a:xfrm>
          </p:grpSpPr>
        </p:grpSp>
        <p:grpSp>
          <p:nvGrpSpPr>
            <p:cNvPr id="2169" name="Group 121"/>
            <p:cNvGrpSpPr>
              <a:grpSpLocks/>
            </p:cNvGrpSpPr>
            <p:nvPr/>
          </p:nvGrpSpPr>
          <p:grpSpPr bwMode="auto">
            <a:xfrm>
              <a:off x="6250" y="10517"/>
              <a:ext cx="960" cy="222"/>
              <a:chOff x="6244" y="10488"/>
              <a:chExt cx="960" cy="222"/>
            </a:xfrm>
          </p:grpSpPr>
        </p:grpSp>
        <p:grpSp>
          <p:nvGrpSpPr>
            <p:cNvPr id="2166" name="Group 118"/>
            <p:cNvGrpSpPr>
              <a:grpSpLocks/>
            </p:cNvGrpSpPr>
            <p:nvPr/>
          </p:nvGrpSpPr>
          <p:grpSpPr bwMode="auto">
            <a:xfrm>
              <a:off x="6250" y="9808"/>
              <a:ext cx="967" cy="224"/>
              <a:chOff x="6244" y="9742"/>
              <a:chExt cx="967" cy="224"/>
            </a:xfrm>
          </p:grpSpPr>
        </p:grpSp>
        <p:grpSp>
          <p:nvGrpSpPr>
            <p:cNvPr id="2163" name="Group 115"/>
            <p:cNvGrpSpPr>
              <a:grpSpLocks/>
            </p:cNvGrpSpPr>
            <p:nvPr/>
          </p:nvGrpSpPr>
          <p:grpSpPr bwMode="auto">
            <a:xfrm>
              <a:off x="6257" y="10885"/>
              <a:ext cx="960" cy="222"/>
              <a:chOff x="6251" y="10814"/>
              <a:chExt cx="960" cy="222"/>
            </a:xfrm>
          </p:grpSpPr>
        </p:grpSp>
        <p:grpSp>
          <p:nvGrpSpPr>
            <p:cNvPr id="2160" name="Group 112"/>
            <p:cNvGrpSpPr>
              <a:grpSpLocks/>
            </p:cNvGrpSpPr>
            <p:nvPr/>
          </p:nvGrpSpPr>
          <p:grpSpPr bwMode="auto">
            <a:xfrm>
              <a:off x="6257" y="11254"/>
              <a:ext cx="960" cy="222"/>
              <a:chOff x="6251" y="11171"/>
              <a:chExt cx="960" cy="222"/>
            </a:xfrm>
          </p:grpSpPr>
        </p:grpSp>
        <p:grpSp>
          <p:nvGrpSpPr>
            <p:cNvPr id="2157" name="Group 109"/>
            <p:cNvGrpSpPr>
              <a:grpSpLocks/>
            </p:cNvGrpSpPr>
            <p:nvPr/>
          </p:nvGrpSpPr>
          <p:grpSpPr bwMode="auto">
            <a:xfrm>
              <a:off x="6257" y="11622"/>
              <a:ext cx="960" cy="222"/>
              <a:chOff x="6251" y="11622"/>
              <a:chExt cx="960" cy="222"/>
            </a:xfrm>
          </p:grpSpPr>
        </p:grpSp>
      </p:grpSp>
      <p:grpSp>
        <p:nvGrpSpPr>
          <p:cNvPr id="2122" name="Group 74"/>
          <p:cNvGrpSpPr>
            <a:grpSpLocks/>
          </p:cNvGrpSpPr>
          <p:nvPr/>
        </p:nvGrpSpPr>
        <p:grpSpPr bwMode="auto">
          <a:xfrm>
            <a:off x="76200" y="242888"/>
            <a:ext cx="609600" cy="1884362"/>
            <a:chOff x="6250" y="1810"/>
            <a:chExt cx="960" cy="2967"/>
          </a:xfrm>
        </p:grpSpPr>
        <p:grpSp>
          <p:nvGrpSpPr>
            <p:cNvPr id="2132" name="Group 84"/>
            <p:cNvGrpSpPr>
              <a:grpSpLocks/>
            </p:cNvGrpSpPr>
            <p:nvPr/>
          </p:nvGrpSpPr>
          <p:grpSpPr bwMode="auto">
            <a:xfrm>
              <a:off x="6250" y="1810"/>
              <a:ext cx="960" cy="947"/>
              <a:chOff x="6237" y="10023"/>
              <a:chExt cx="960" cy="947"/>
            </a:xfrm>
          </p:grpSpPr>
          <p:grpSp>
            <p:nvGrpSpPr>
              <p:cNvPr id="2139" name="Group 91"/>
              <p:cNvGrpSpPr>
                <a:grpSpLocks/>
              </p:cNvGrpSpPr>
              <p:nvPr/>
            </p:nvGrpSpPr>
            <p:grpSpPr bwMode="auto">
              <a:xfrm>
                <a:off x="6237" y="10023"/>
                <a:ext cx="960" cy="230"/>
                <a:chOff x="6285" y="5385"/>
                <a:chExt cx="960" cy="240"/>
              </a:xfrm>
            </p:grpSpPr>
          </p:grpSp>
          <p:grpSp>
            <p:nvGrpSpPr>
              <p:cNvPr id="2136" name="Group 88"/>
              <p:cNvGrpSpPr>
                <a:grpSpLocks/>
              </p:cNvGrpSpPr>
              <p:nvPr/>
            </p:nvGrpSpPr>
            <p:grpSpPr bwMode="auto">
              <a:xfrm>
                <a:off x="6237" y="10370"/>
                <a:ext cx="960" cy="230"/>
                <a:chOff x="6285" y="5385"/>
                <a:chExt cx="960" cy="240"/>
              </a:xfrm>
            </p:grpSpPr>
          </p:grpSp>
          <p:grpSp>
            <p:nvGrpSpPr>
              <p:cNvPr id="2133" name="Group 85"/>
              <p:cNvGrpSpPr>
                <a:grpSpLocks/>
              </p:cNvGrpSpPr>
              <p:nvPr/>
            </p:nvGrpSpPr>
            <p:grpSpPr bwMode="auto">
              <a:xfrm>
                <a:off x="6237" y="10740"/>
                <a:ext cx="960" cy="230"/>
                <a:chOff x="6285" y="5385"/>
                <a:chExt cx="960" cy="240"/>
              </a:xfrm>
            </p:grpSpPr>
          </p:grpSp>
        </p:grpSp>
        <p:grpSp>
          <p:nvGrpSpPr>
            <p:cNvPr id="2129" name="Group 81"/>
            <p:cNvGrpSpPr>
              <a:grpSpLocks/>
            </p:cNvGrpSpPr>
            <p:nvPr/>
          </p:nvGrpSpPr>
          <p:grpSpPr bwMode="auto">
            <a:xfrm>
              <a:off x="6250" y="3242"/>
              <a:ext cx="960" cy="230"/>
              <a:chOff x="6285" y="5385"/>
              <a:chExt cx="960" cy="240"/>
            </a:xfrm>
          </p:grpSpPr>
        </p:grpSp>
        <p:grpSp>
          <p:nvGrpSpPr>
            <p:cNvPr id="2126" name="Group 78"/>
            <p:cNvGrpSpPr>
              <a:grpSpLocks/>
            </p:cNvGrpSpPr>
            <p:nvPr/>
          </p:nvGrpSpPr>
          <p:grpSpPr bwMode="auto">
            <a:xfrm>
              <a:off x="6250" y="3923"/>
              <a:ext cx="960" cy="230"/>
              <a:chOff x="6285" y="5385"/>
              <a:chExt cx="960" cy="240"/>
            </a:xfrm>
          </p:grpSpPr>
        </p:grpSp>
        <p:grpSp>
          <p:nvGrpSpPr>
            <p:cNvPr id="2123" name="Group 75"/>
            <p:cNvGrpSpPr>
              <a:grpSpLocks/>
            </p:cNvGrpSpPr>
            <p:nvPr/>
          </p:nvGrpSpPr>
          <p:grpSpPr bwMode="auto">
            <a:xfrm>
              <a:off x="6250" y="4547"/>
              <a:ext cx="960" cy="230"/>
              <a:chOff x="6285" y="5385"/>
              <a:chExt cx="960" cy="240"/>
            </a:xfrm>
          </p:grpSpPr>
        </p:grpSp>
      </p:grpSp>
      <p:grpSp>
        <p:nvGrpSpPr>
          <p:cNvPr id="2106" name="Group 58"/>
          <p:cNvGrpSpPr>
            <a:grpSpLocks/>
          </p:cNvGrpSpPr>
          <p:nvPr/>
        </p:nvGrpSpPr>
        <p:grpSpPr bwMode="auto">
          <a:xfrm>
            <a:off x="76200" y="107950"/>
            <a:ext cx="609600" cy="1438275"/>
            <a:chOff x="6250" y="5422"/>
            <a:chExt cx="960" cy="2265"/>
          </a:xfrm>
        </p:grpSpPr>
        <p:grpSp>
          <p:nvGrpSpPr>
            <p:cNvPr id="2119" name="Group 71"/>
            <p:cNvGrpSpPr>
              <a:grpSpLocks/>
            </p:cNvGrpSpPr>
            <p:nvPr/>
          </p:nvGrpSpPr>
          <p:grpSpPr bwMode="auto">
            <a:xfrm>
              <a:off x="6250" y="5422"/>
              <a:ext cx="960" cy="224"/>
              <a:chOff x="6285" y="5385"/>
              <a:chExt cx="960" cy="240"/>
            </a:xfrm>
          </p:grpSpPr>
        </p:grpSp>
        <p:grpSp>
          <p:nvGrpSpPr>
            <p:cNvPr id="2116" name="Group 68"/>
            <p:cNvGrpSpPr>
              <a:grpSpLocks/>
            </p:cNvGrpSpPr>
            <p:nvPr/>
          </p:nvGrpSpPr>
          <p:grpSpPr bwMode="auto">
            <a:xfrm>
              <a:off x="6250" y="5761"/>
              <a:ext cx="960" cy="224"/>
              <a:chOff x="6285" y="5385"/>
              <a:chExt cx="960" cy="240"/>
            </a:xfrm>
          </p:grpSpPr>
        </p:grpSp>
        <p:grpSp>
          <p:nvGrpSpPr>
            <p:cNvPr id="2113" name="Group 65"/>
            <p:cNvGrpSpPr>
              <a:grpSpLocks/>
            </p:cNvGrpSpPr>
            <p:nvPr/>
          </p:nvGrpSpPr>
          <p:grpSpPr bwMode="auto">
            <a:xfrm>
              <a:off x="6250" y="6121"/>
              <a:ext cx="960" cy="224"/>
              <a:chOff x="6285" y="5385"/>
              <a:chExt cx="960" cy="240"/>
            </a:xfrm>
          </p:grpSpPr>
        </p:grpSp>
        <p:grpSp>
          <p:nvGrpSpPr>
            <p:cNvPr id="2110" name="Group 62"/>
            <p:cNvGrpSpPr>
              <a:grpSpLocks/>
            </p:cNvGrpSpPr>
            <p:nvPr/>
          </p:nvGrpSpPr>
          <p:grpSpPr bwMode="auto">
            <a:xfrm>
              <a:off x="6250" y="6822"/>
              <a:ext cx="960" cy="224"/>
              <a:chOff x="6285" y="5385"/>
              <a:chExt cx="960" cy="240"/>
            </a:xfrm>
          </p:grpSpPr>
        </p:grpSp>
        <p:grpSp>
          <p:nvGrpSpPr>
            <p:cNvPr id="2107" name="Group 59"/>
            <p:cNvGrpSpPr>
              <a:grpSpLocks/>
            </p:cNvGrpSpPr>
            <p:nvPr/>
          </p:nvGrpSpPr>
          <p:grpSpPr bwMode="auto">
            <a:xfrm>
              <a:off x="6250" y="7463"/>
              <a:ext cx="960" cy="224"/>
              <a:chOff x="6285" y="5385"/>
              <a:chExt cx="960" cy="240"/>
            </a:xfrm>
          </p:grpSpPr>
        </p:grpSp>
      </p:grpSp>
    </p:spTree>
    <p:extLst>
      <p:ext uri="{BB962C8B-B14F-4D97-AF65-F5344CB8AC3E}">
        <p14:creationId xmlns:p14="http://schemas.microsoft.com/office/powerpoint/2010/main" val="376713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17C170-E1A8-9844-85F3-EB31CD0F0347}"/>
              </a:ext>
            </a:extLst>
          </p:cNvPr>
          <p:cNvSpPr>
            <a:spLocks noGrp="1"/>
          </p:cNvSpPr>
          <p:nvPr>
            <p:ph type="title"/>
          </p:nvPr>
        </p:nvSpPr>
        <p:spPr/>
        <p:txBody>
          <a:bodyPr/>
          <a:lstStyle/>
          <a:p>
            <a:r>
              <a:rPr lang="sv-SE" dirty="0"/>
              <a:t>Appendix</a:t>
            </a:r>
          </a:p>
        </p:txBody>
      </p:sp>
      <p:sp>
        <p:nvSpPr>
          <p:cNvPr id="3" name="Platshållare för innehåll 2">
            <a:extLst>
              <a:ext uri="{FF2B5EF4-FFF2-40B4-BE49-F238E27FC236}">
                <a16:creationId xmlns:a16="http://schemas.microsoft.com/office/drawing/2014/main" id="{3735D16A-AC0D-6945-BDC7-10FBA4B9A827}"/>
              </a:ext>
            </a:extLst>
          </p:cNvPr>
          <p:cNvSpPr>
            <a:spLocks noGrp="1"/>
          </p:cNvSpPr>
          <p:nvPr>
            <p:ph type="body" idx="1"/>
          </p:nvPr>
        </p:nvSpPr>
        <p:spPr/>
        <p:txBody>
          <a:bodyPr/>
          <a:lstStyle/>
          <a:p>
            <a:r>
              <a:rPr lang="sv-SE" dirty="0"/>
              <a:t>Bakgrundsinformation </a:t>
            </a:r>
          </a:p>
        </p:txBody>
      </p:sp>
    </p:spTree>
    <p:extLst>
      <p:ext uri="{BB962C8B-B14F-4D97-AF65-F5344CB8AC3E}">
        <p14:creationId xmlns:p14="http://schemas.microsoft.com/office/powerpoint/2010/main" val="128712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CC6F-EF14-467D-9114-CE62F6F28A62}"/>
              </a:ext>
            </a:extLst>
          </p:cNvPr>
          <p:cNvSpPr>
            <a:spLocks noGrp="1"/>
          </p:cNvSpPr>
          <p:nvPr>
            <p:ph type="title"/>
          </p:nvPr>
        </p:nvSpPr>
        <p:spPr/>
        <p:txBody>
          <a:bodyPr/>
          <a:lstStyle/>
          <a:p>
            <a:r>
              <a:rPr lang="en-GB" dirty="0" err="1"/>
              <a:t>Lagar</a:t>
            </a:r>
            <a:r>
              <a:rPr lang="en-GB" dirty="0"/>
              <a:t> </a:t>
            </a:r>
            <a:r>
              <a:rPr lang="en-GB" dirty="0" err="1"/>
              <a:t>och</a:t>
            </a:r>
            <a:r>
              <a:rPr lang="en-GB" dirty="0"/>
              <a:t> </a:t>
            </a:r>
            <a:r>
              <a:rPr lang="en-GB" dirty="0" err="1"/>
              <a:t>regler</a:t>
            </a:r>
            <a:endParaRPr lang="sv-SE" dirty="0"/>
          </a:p>
        </p:txBody>
      </p:sp>
      <p:sp>
        <p:nvSpPr>
          <p:cNvPr id="3" name="Content Placeholder 2">
            <a:extLst>
              <a:ext uri="{FF2B5EF4-FFF2-40B4-BE49-F238E27FC236}">
                <a16:creationId xmlns:a16="http://schemas.microsoft.com/office/drawing/2014/main" id="{9A710797-B315-4BAD-A295-973E15A9C354}"/>
              </a:ext>
            </a:extLst>
          </p:cNvPr>
          <p:cNvSpPr>
            <a:spLocks noGrp="1"/>
          </p:cNvSpPr>
          <p:nvPr>
            <p:ph idx="1"/>
          </p:nvPr>
        </p:nvSpPr>
        <p:spPr/>
        <p:txBody>
          <a:bodyPr>
            <a:normAutofit lnSpcReduction="10000"/>
          </a:bodyPr>
          <a:lstStyle/>
          <a:p>
            <a:r>
              <a:rPr lang="sv-SE" dirty="0">
                <a:effectLst/>
              </a:rPr>
              <a:t>Det finns flera lagar om brandsäkerhet, </a:t>
            </a:r>
            <a:r>
              <a:rPr lang="sv-SE" dirty="0" err="1">
                <a:effectLst/>
              </a:rPr>
              <a:t>exvgällande</a:t>
            </a:r>
            <a:r>
              <a:rPr lang="sv-SE" dirty="0">
                <a:effectLst/>
              </a:rPr>
              <a:t> brandskydd så är det främst lagen om skydd mot olyckor: </a:t>
            </a:r>
            <a:endParaRPr lang="sv-SE" dirty="0"/>
          </a:p>
          <a:p>
            <a:r>
              <a:rPr lang="sv-SE" dirty="0">
                <a:effectLst/>
              </a:rPr>
              <a:t>2 kap 2§ lagen om skydd mot olyckor ska "ägare eller nyttjanderättshavare till byggnader eller andra anläggningar i skälig omfattning hålla utrustning för släckning av brand och livräddning vid brand eller annan olycka och i övrigt vidta de åtgärder som behövs för att förebygga brand och för att hindra eller begränsa skador till följd av brand." </a:t>
            </a:r>
            <a:endParaRPr lang="sv-SE" dirty="0"/>
          </a:p>
          <a:p>
            <a:r>
              <a:rPr lang="sv-SE" dirty="0">
                <a:effectLst/>
              </a:rPr>
              <a:t>Brandskyddsarbetet kan utgöras av förvaltningsbolag, men det är </a:t>
            </a:r>
            <a:r>
              <a:rPr lang="sv-SE" dirty="0" err="1">
                <a:effectLst/>
              </a:rPr>
              <a:t>orföranden</a:t>
            </a:r>
            <a:r>
              <a:rPr lang="sv-SE" dirty="0">
                <a:effectLst/>
              </a:rPr>
              <a:t> som ansvarar för att arbetet görs. Hen är också den som kan ställas till svars rättsligt om fel begås.</a:t>
            </a:r>
          </a:p>
          <a:p>
            <a:r>
              <a:rPr lang="sv-SE" dirty="0">
                <a:effectLst/>
              </a:rPr>
              <a:t>Vid ombyggnation finns vissa delar i plan- och bygglagen samt boverkets byggregler som är relevanta</a:t>
            </a:r>
            <a:endParaRPr lang="sv-SE" dirty="0"/>
          </a:p>
          <a:p>
            <a:endParaRPr lang="sv-SE" dirty="0"/>
          </a:p>
          <a:p>
            <a:endParaRPr lang="sv-SE" dirty="0"/>
          </a:p>
        </p:txBody>
      </p:sp>
    </p:spTree>
    <p:extLst>
      <p:ext uri="{BB962C8B-B14F-4D97-AF65-F5344CB8AC3E}">
        <p14:creationId xmlns:p14="http://schemas.microsoft.com/office/powerpoint/2010/main" val="3784759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5FC-338B-46E0-8CC7-E96F89EFA8CA}"/>
              </a:ext>
            </a:extLst>
          </p:cNvPr>
          <p:cNvSpPr>
            <a:spLocks noGrp="1"/>
          </p:cNvSpPr>
          <p:nvPr>
            <p:ph type="title"/>
          </p:nvPr>
        </p:nvSpPr>
        <p:spPr/>
        <p:txBody>
          <a:bodyPr>
            <a:normAutofit/>
          </a:bodyPr>
          <a:lstStyle/>
          <a:p>
            <a:r>
              <a:rPr lang="sv-SE" dirty="0">
                <a:effectLst/>
              </a:rPr>
              <a:t>SBA: Systematiskt brandskyddsarbete, del 1</a:t>
            </a:r>
            <a:endParaRPr lang="sv-SE" dirty="0"/>
          </a:p>
        </p:txBody>
      </p:sp>
      <p:sp>
        <p:nvSpPr>
          <p:cNvPr id="3" name="Content Placeholder 2">
            <a:extLst>
              <a:ext uri="{FF2B5EF4-FFF2-40B4-BE49-F238E27FC236}">
                <a16:creationId xmlns:a16="http://schemas.microsoft.com/office/drawing/2014/main" id="{054D69C0-26B4-4C81-A31D-24757238166C}"/>
              </a:ext>
            </a:extLst>
          </p:cNvPr>
          <p:cNvSpPr>
            <a:spLocks noGrp="1"/>
          </p:cNvSpPr>
          <p:nvPr>
            <p:ph idx="1"/>
          </p:nvPr>
        </p:nvSpPr>
        <p:spPr/>
        <p:txBody>
          <a:bodyPr>
            <a:normAutofit lnSpcReduction="10000"/>
          </a:bodyPr>
          <a:lstStyle/>
          <a:p>
            <a:pPr marL="0" indent="0">
              <a:buNone/>
            </a:pPr>
            <a:r>
              <a:rPr lang="sv-SE" b="1" dirty="0">
                <a:effectLst/>
              </a:rPr>
              <a:t>SBA är en metod för att uppfylla lagkraven och innebär att alla dessa delmoment bör finnas på plats: </a:t>
            </a:r>
          </a:p>
          <a:p>
            <a:pPr marL="0" indent="0">
              <a:buNone/>
            </a:pPr>
            <a:r>
              <a:rPr lang="sv-SE" dirty="0">
                <a:effectLst/>
              </a:rPr>
              <a:t>Brandskyddspolicy bör dokumenteras (eller tillförs stadgar), </a:t>
            </a:r>
            <a:endParaRPr lang="sv-SE" dirty="0"/>
          </a:p>
          <a:p>
            <a:pPr marL="0" indent="0">
              <a:buNone/>
            </a:pPr>
            <a:r>
              <a:rPr lang="sv-SE" dirty="0">
                <a:effectLst/>
              </a:rPr>
              <a:t>Brandskyddsorganisation (Styrelse: gemensamma ansvarar för gemensamma utrymmen, boende för de egna, kan även regleras till viss del i stadgarna) </a:t>
            </a:r>
            <a:endParaRPr lang="sv-SE" dirty="0"/>
          </a:p>
          <a:p>
            <a:pPr marL="0" indent="0">
              <a:buNone/>
            </a:pPr>
            <a:r>
              <a:rPr lang="sv-SE" dirty="0">
                <a:effectLst/>
              </a:rPr>
              <a:t>Brandskyddsansvarig för se till att brandskyddsarbetet följs, instruktioner för kontroll av brandskyddsinstallationer finns och följs, att de boende informeras. Exv. service och tekniska kontroller kan läggas på externa parter </a:t>
            </a:r>
            <a:endParaRPr lang="sv-SE" dirty="0"/>
          </a:p>
          <a:p>
            <a:pPr marL="0" indent="0">
              <a:buNone/>
            </a:pPr>
            <a:r>
              <a:rPr lang="sv-SE" dirty="0">
                <a:effectLst/>
              </a:rPr>
              <a:t>Riskhantering: identifiera brandrisker, </a:t>
            </a:r>
            <a:r>
              <a:rPr lang="sv-SE" dirty="0"/>
              <a:t>Exv.</a:t>
            </a:r>
            <a:r>
              <a:rPr lang="sv-SE" dirty="0">
                <a:effectLst/>
              </a:rPr>
              <a:t> kan brandskyddsansvarig dokumentera dessa, skapa exv. en matris med sannolikhet mot konsekvens </a:t>
            </a:r>
            <a:endParaRPr lang="sv-SE" dirty="0"/>
          </a:p>
        </p:txBody>
      </p:sp>
    </p:spTree>
    <p:extLst>
      <p:ext uri="{BB962C8B-B14F-4D97-AF65-F5344CB8AC3E}">
        <p14:creationId xmlns:p14="http://schemas.microsoft.com/office/powerpoint/2010/main" val="2187999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5FC-338B-46E0-8CC7-E96F89EFA8CA}"/>
              </a:ext>
            </a:extLst>
          </p:cNvPr>
          <p:cNvSpPr>
            <a:spLocks noGrp="1"/>
          </p:cNvSpPr>
          <p:nvPr>
            <p:ph type="title"/>
          </p:nvPr>
        </p:nvSpPr>
        <p:spPr/>
        <p:txBody>
          <a:bodyPr>
            <a:normAutofit/>
          </a:bodyPr>
          <a:lstStyle/>
          <a:p>
            <a:r>
              <a:rPr lang="sv-SE" dirty="0">
                <a:effectLst/>
              </a:rPr>
              <a:t>SBA: Systematiskt brandskyddsarbete, del 2</a:t>
            </a:r>
            <a:endParaRPr lang="sv-SE" dirty="0"/>
          </a:p>
        </p:txBody>
      </p:sp>
      <p:sp>
        <p:nvSpPr>
          <p:cNvPr id="3" name="Content Placeholder 2">
            <a:extLst>
              <a:ext uri="{FF2B5EF4-FFF2-40B4-BE49-F238E27FC236}">
                <a16:creationId xmlns:a16="http://schemas.microsoft.com/office/drawing/2014/main" id="{054D69C0-26B4-4C81-A31D-24757238166C}"/>
              </a:ext>
            </a:extLst>
          </p:cNvPr>
          <p:cNvSpPr>
            <a:spLocks noGrp="1"/>
          </p:cNvSpPr>
          <p:nvPr>
            <p:ph idx="1"/>
          </p:nvPr>
        </p:nvSpPr>
        <p:spPr/>
        <p:txBody>
          <a:bodyPr>
            <a:normAutofit lnSpcReduction="10000"/>
          </a:bodyPr>
          <a:lstStyle/>
          <a:p>
            <a:pPr marL="0" indent="0">
              <a:buNone/>
            </a:pPr>
            <a:r>
              <a:rPr lang="sv-SE" b="1" dirty="0">
                <a:effectLst/>
              </a:rPr>
              <a:t>SBA är en metod för att uppfylla lagkraven och innebär att alla dessa delmoment bör finnas på plats: </a:t>
            </a:r>
          </a:p>
          <a:p>
            <a:pPr marL="0" indent="0">
              <a:buNone/>
            </a:pPr>
            <a:r>
              <a:rPr lang="sv-SE" dirty="0">
                <a:effectLst/>
              </a:rPr>
              <a:t>Regler och rutiner: Det bör stå i stadgarna att brandskyddsreglerna måste följas. Finns ca 10 exempel i kursen avseende exv. trapphus, tvättstuga, brandvarnare osv </a:t>
            </a:r>
            <a:endParaRPr lang="sv-SE" dirty="0"/>
          </a:p>
          <a:p>
            <a:pPr marL="0" indent="0">
              <a:buNone/>
            </a:pPr>
            <a:r>
              <a:rPr lang="sv-SE" dirty="0">
                <a:effectLst/>
              </a:rPr>
              <a:t>Byggnads- och verksamhetsbeskrivning kan till exempel behövas vid kommunikation med myndigheter och ska innehålla byggmaterial, </a:t>
            </a:r>
            <a:r>
              <a:rPr lang="sv-SE" dirty="0" err="1">
                <a:effectLst/>
              </a:rPr>
              <a:t>byggarea</a:t>
            </a:r>
            <a:r>
              <a:rPr lang="sv-SE" dirty="0">
                <a:effectLst/>
              </a:rPr>
              <a:t> och antal våningar </a:t>
            </a:r>
            <a:endParaRPr lang="sv-SE" dirty="0"/>
          </a:p>
          <a:p>
            <a:pPr marL="0" indent="0">
              <a:buNone/>
            </a:pPr>
            <a:r>
              <a:rPr lang="sv-SE" dirty="0">
                <a:effectLst/>
              </a:rPr>
              <a:t>Brandskyddsbeskrivning med ritningar osv </a:t>
            </a:r>
            <a:endParaRPr lang="sv-SE" dirty="0"/>
          </a:p>
          <a:p>
            <a:pPr marL="0" indent="0">
              <a:buNone/>
            </a:pPr>
            <a:r>
              <a:rPr lang="sv-SE" dirty="0">
                <a:effectLst/>
              </a:rPr>
              <a:t>Kontrollsystem: finns ca 10 st., exv. Brandcellsgräns, nödbelysning, ventilation </a:t>
            </a:r>
            <a:endParaRPr lang="sv-SE" dirty="0"/>
          </a:p>
          <a:p>
            <a:pPr marL="0" indent="0">
              <a:buNone/>
            </a:pPr>
            <a:r>
              <a:rPr lang="sv-SE" dirty="0">
                <a:effectLst/>
              </a:rPr>
              <a:t>Uppföljning bör ske regelbundet</a:t>
            </a:r>
            <a:endParaRPr lang="sv-SE" dirty="0"/>
          </a:p>
        </p:txBody>
      </p:sp>
    </p:spTree>
    <p:extLst>
      <p:ext uri="{BB962C8B-B14F-4D97-AF65-F5344CB8AC3E}">
        <p14:creationId xmlns:p14="http://schemas.microsoft.com/office/powerpoint/2010/main" val="366024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2AF2BA-8CDA-3D41-B517-EE9A3C4CEC73}"/>
              </a:ext>
            </a:extLst>
          </p:cNvPr>
          <p:cNvSpPr>
            <a:spLocks noGrp="1"/>
          </p:cNvSpPr>
          <p:nvPr>
            <p:ph type="title"/>
          </p:nvPr>
        </p:nvSpPr>
        <p:spPr/>
        <p:txBody>
          <a:bodyPr/>
          <a:lstStyle/>
          <a:p>
            <a:r>
              <a:rPr lang="sv-SE" dirty="0"/>
              <a:t>Brandskyddspolicy</a:t>
            </a:r>
          </a:p>
        </p:txBody>
      </p:sp>
      <p:sp>
        <p:nvSpPr>
          <p:cNvPr id="3" name="Platshållare för innehåll 2">
            <a:extLst>
              <a:ext uri="{FF2B5EF4-FFF2-40B4-BE49-F238E27FC236}">
                <a16:creationId xmlns:a16="http://schemas.microsoft.com/office/drawing/2014/main" id="{6997CA5E-FE05-8045-B38F-CF5C57681454}"/>
              </a:ext>
            </a:extLst>
          </p:cNvPr>
          <p:cNvSpPr>
            <a:spLocks noGrp="1"/>
          </p:cNvSpPr>
          <p:nvPr>
            <p:ph idx="1"/>
          </p:nvPr>
        </p:nvSpPr>
        <p:spPr/>
        <p:txBody>
          <a:bodyPr>
            <a:normAutofit/>
          </a:bodyPr>
          <a:lstStyle/>
          <a:p>
            <a:r>
              <a:rPr lang="sv-SE" dirty="0"/>
              <a:t>Bostadsrättsföreningens utrymmen ska vara säkra ur brandskydds- och </a:t>
            </a:r>
            <a:r>
              <a:rPr lang="sv-SE" dirty="0" err="1"/>
              <a:t>olycksrisksynpunk</a:t>
            </a:r>
            <a:r>
              <a:rPr lang="sv-SE" dirty="0"/>
              <a:t> för våra lägenheter och lokaler. Vi ska vara aktiva för att förebygga brandrisker och olycksrisker. Alla medlemmar i styrelsen ska ha kännedom om förebyggande brandskydd, alarmering och utrymning. Brandskyddsansvarig ska årligen se över att brandskyddsarbetet följer relevanta lagar och regler. </a:t>
            </a:r>
          </a:p>
          <a:p>
            <a:r>
              <a:rPr lang="sv-SE" dirty="0"/>
              <a:t>  </a:t>
            </a:r>
          </a:p>
        </p:txBody>
      </p:sp>
    </p:spTree>
    <p:extLst>
      <p:ext uri="{BB962C8B-B14F-4D97-AF65-F5344CB8AC3E}">
        <p14:creationId xmlns:p14="http://schemas.microsoft.com/office/powerpoint/2010/main" val="127504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D5AD1D-9EFF-CB4D-AC78-3AF9E38888F5}"/>
              </a:ext>
            </a:extLst>
          </p:cNvPr>
          <p:cNvSpPr>
            <a:spLocks noGrp="1"/>
          </p:cNvSpPr>
          <p:nvPr>
            <p:ph type="title"/>
          </p:nvPr>
        </p:nvSpPr>
        <p:spPr/>
        <p:txBody>
          <a:bodyPr/>
          <a:lstStyle/>
          <a:p>
            <a:r>
              <a:rPr lang="sv-SE" dirty="0"/>
              <a:t>Brandskyddsorganisation</a:t>
            </a:r>
          </a:p>
        </p:txBody>
      </p:sp>
      <p:sp>
        <p:nvSpPr>
          <p:cNvPr id="3" name="Platshållare för text 2">
            <a:extLst>
              <a:ext uri="{FF2B5EF4-FFF2-40B4-BE49-F238E27FC236}">
                <a16:creationId xmlns:a16="http://schemas.microsoft.com/office/drawing/2014/main" id="{80D04873-363B-FB4E-A0D9-8649EA7B1C43}"/>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sv-SE" dirty="0"/>
              <a:t>Styrelsen ansvarar för gemensamma utrymmen och tomt</a:t>
            </a:r>
          </a:p>
          <a:p>
            <a:pPr>
              <a:buFont typeface="Arial" panose="020B0604020202020204" pitchFamily="34" charset="0"/>
              <a:buChar char="•"/>
            </a:pPr>
            <a:r>
              <a:rPr lang="sv-SE" dirty="0"/>
              <a:t>Boende för den egna lägenheten</a:t>
            </a:r>
          </a:p>
          <a:p>
            <a:pPr>
              <a:buFont typeface="Arial" panose="020B0604020202020204" pitchFamily="34" charset="0"/>
              <a:buChar char="•"/>
            </a:pPr>
            <a:r>
              <a:rPr lang="sv-SE" dirty="0"/>
              <a:t>Lokalinnehavare för lokaler	</a:t>
            </a:r>
          </a:p>
          <a:p>
            <a:pPr>
              <a:buFont typeface="Arial" panose="020B0604020202020204" pitchFamily="34" charset="0"/>
              <a:buChar char="•"/>
            </a:pPr>
            <a:r>
              <a:rPr lang="sv-SE" dirty="0"/>
              <a:t>Det bör alltid finnas en brandskyddsansvarig som är ordinarie medlem i styrelsen. Denna person ska </a:t>
            </a:r>
          </a:p>
          <a:p>
            <a:pPr lvl="1">
              <a:buFont typeface="Arial" panose="020B0604020202020204" pitchFamily="34" charset="0"/>
              <a:buChar char="•"/>
            </a:pPr>
            <a:r>
              <a:rPr lang="sv-SE" dirty="0"/>
              <a:t>Planera och samordna brandskyddsarbetet. </a:t>
            </a:r>
          </a:p>
          <a:p>
            <a:pPr lvl="1">
              <a:buFont typeface="Arial" panose="020B0604020202020204" pitchFamily="34" charset="0"/>
              <a:buChar char="•"/>
            </a:pPr>
            <a:r>
              <a:rPr lang="sv-SE" dirty="0"/>
              <a:t>Underhålla/uppdatera dokumentationen. </a:t>
            </a:r>
          </a:p>
          <a:p>
            <a:pPr lvl="1">
              <a:buFont typeface="Arial" panose="020B0604020202020204" pitchFamily="34" charset="0"/>
              <a:buChar char="•"/>
            </a:pPr>
            <a:r>
              <a:rPr lang="sv-SE" dirty="0"/>
              <a:t>Säkerställa att kontroller sker enligt uppgjord kontrollplan. </a:t>
            </a:r>
          </a:p>
          <a:p>
            <a:pPr lvl="1">
              <a:buFont typeface="Arial" panose="020B0604020202020204" pitchFamily="34" charset="0"/>
              <a:buChar char="•"/>
            </a:pPr>
            <a:r>
              <a:rPr lang="sv-SE" dirty="0"/>
              <a:t>Tillse att brister som uppmärksammad vid kontroller blir åtgärdade.</a:t>
            </a:r>
          </a:p>
          <a:p>
            <a:pPr lvl="1">
              <a:buFont typeface="Arial" panose="020B0604020202020204" pitchFamily="34" charset="0"/>
              <a:buChar char="•"/>
            </a:pPr>
            <a:r>
              <a:rPr lang="sv-SE" dirty="0"/>
              <a:t>Bevaka att hantverkare följer Brandskyddsföreningens regler om Heta arbeten.</a:t>
            </a:r>
          </a:p>
          <a:p>
            <a:pPr lvl="1">
              <a:buFont typeface="Arial" panose="020B0604020202020204" pitchFamily="34" charset="0"/>
              <a:buChar char="•"/>
            </a:pPr>
            <a:r>
              <a:rPr lang="sv-SE" dirty="0"/>
              <a:t>Rapportera fel och brister till styrelsen</a:t>
            </a:r>
            <a:endParaRPr lang="sv-SE" dirty="0">
              <a:effectLst/>
            </a:endParaRPr>
          </a:p>
          <a:p>
            <a:pPr>
              <a:buFont typeface="Arial" panose="020B0604020202020204" pitchFamily="34" charset="0"/>
              <a:buChar char="•"/>
            </a:pPr>
            <a:r>
              <a:rPr lang="sv-SE" dirty="0">
                <a:effectLst/>
              </a:rPr>
              <a:t>Service och tekniska kontroller utförs av FT Drift</a:t>
            </a:r>
            <a:endParaRPr lang="sv-SE" dirty="0"/>
          </a:p>
        </p:txBody>
      </p:sp>
    </p:spTree>
    <p:extLst>
      <p:ext uri="{BB962C8B-B14F-4D97-AF65-F5344CB8AC3E}">
        <p14:creationId xmlns:p14="http://schemas.microsoft.com/office/powerpoint/2010/main" val="149605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BCBA6-ABA0-8441-A36C-08940DDF8187}"/>
              </a:ext>
            </a:extLst>
          </p:cNvPr>
          <p:cNvSpPr>
            <a:spLocks noGrp="1"/>
          </p:cNvSpPr>
          <p:nvPr>
            <p:ph type="title"/>
          </p:nvPr>
        </p:nvSpPr>
        <p:spPr>
          <a:xfrm>
            <a:off x="1097280" y="286603"/>
            <a:ext cx="10058400" cy="1450757"/>
          </a:xfrm>
        </p:spPr>
        <p:txBody>
          <a:bodyPr anchor="b">
            <a:normAutofit/>
          </a:bodyPr>
          <a:lstStyle/>
          <a:p>
            <a:r>
              <a:rPr lang="sv-SE" dirty="0"/>
              <a:t>Riskhantering</a:t>
            </a:r>
          </a:p>
        </p:txBody>
      </p:sp>
      <p:pic>
        <p:nvPicPr>
          <p:cNvPr id="4" name="Content Placeholder 3">
            <a:extLst>
              <a:ext uri="{FF2B5EF4-FFF2-40B4-BE49-F238E27FC236}">
                <a16:creationId xmlns:a16="http://schemas.microsoft.com/office/drawing/2014/main" id="{72A08A7C-5B63-4FBD-8CF0-C550D154DCA0}"/>
              </a:ext>
            </a:extLst>
          </p:cNvPr>
          <p:cNvPicPr>
            <a:picLocks noGrp="1" noChangeAspect="1"/>
          </p:cNvPicPr>
          <p:nvPr>
            <p:ph sz="half" idx="1"/>
          </p:nvPr>
        </p:nvPicPr>
        <p:blipFill>
          <a:blip r:embed="rId2"/>
          <a:stretch>
            <a:fillRect/>
          </a:stretch>
        </p:blipFill>
        <p:spPr>
          <a:xfrm>
            <a:off x="1097280" y="2417486"/>
            <a:ext cx="4639736" cy="3155020"/>
          </a:xfrm>
          <a:noFill/>
        </p:spPr>
      </p:pic>
      <p:sp>
        <p:nvSpPr>
          <p:cNvPr id="9" name="Content Placeholder 3">
            <a:extLst>
              <a:ext uri="{FF2B5EF4-FFF2-40B4-BE49-F238E27FC236}">
                <a16:creationId xmlns:a16="http://schemas.microsoft.com/office/drawing/2014/main" id="{2C7B0BD8-3FBA-4BF9-AB38-B079364C2981}"/>
              </a:ext>
            </a:extLst>
          </p:cNvPr>
          <p:cNvSpPr>
            <a:spLocks noGrp="1"/>
          </p:cNvSpPr>
          <p:nvPr>
            <p:ph sz="half" idx="2"/>
          </p:nvPr>
        </p:nvSpPr>
        <p:spPr>
          <a:xfrm>
            <a:off x="6515944" y="2120900"/>
            <a:ext cx="4639736" cy="3748194"/>
          </a:xfrm>
        </p:spPr>
        <p:txBody>
          <a:bodyPr>
            <a:normAutofit fontScale="77500" lnSpcReduction="20000"/>
          </a:bodyPr>
          <a:lstStyle/>
          <a:p>
            <a:r>
              <a:rPr lang="en-US" dirty="0"/>
              <a:t>Gula risker </a:t>
            </a:r>
            <a:r>
              <a:rPr lang="en-US" dirty="0" err="1"/>
              <a:t>och</a:t>
            </a:r>
            <a:r>
              <a:rPr lang="en-US" dirty="0"/>
              <a:t> </a:t>
            </a:r>
            <a:r>
              <a:rPr lang="en-US" dirty="0" err="1"/>
              <a:t>lägre</a:t>
            </a:r>
            <a:r>
              <a:rPr lang="en-US" dirty="0"/>
              <a:t> </a:t>
            </a:r>
            <a:r>
              <a:rPr lang="en-US" dirty="0" err="1"/>
              <a:t>tolereras</a:t>
            </a:r>
            <a:r>
              <a:rPr lang="en-US" dirty="0"/>
              <a:t>, orange </a:t>
            </a:r>
            <a:r>
              <a:rPr lang="en-US" dirty="0" err="1"/>
              <a:t>och</a:t>
            </a:r>
            <a:r>
              <a:rPr lang="en-US" dirty="0"/>
              <a:t> </a:t>
            </a:r>
            <a:r>
              <a:rPr lang="en-US" dirty="0" err="1"/>
              <a:t>röd</a:t>
            </a:r>
            <a:r>
              <a:rPr lang="en-US" dirty="0"/>
              <a:t> </a:t>
            </a:r>
            <a:r>
              <a:rPr lang="en-US" dirty="0" err="1"/>
              <a:t>behöver</a:t>
            </a:r>
            <a:r>
              <a:rPr lang="en-US" dirty="0"/>
              <a:t> </a:t>
            </a:r>
            <a:r>
              <a:rPr lang="en-US" dirty="0" err="1"/>
              <a:t>åtgärdas</a:t>
            </a:r>
            <a:endParaRPr lang="en-US" dirty="0"/>
          </a:p>
          <a:p>
            <a:r>
              <a:rPr lang="en-US" dirty="0" err="1"/>
              <a:t>Exempel</a:t>
            </a:r>
            <a:r>
              <a:rPr lang="en-US" dirty="0"/>
              <a:t>:</a:t>
            </a:r>
          </a:p>
          <a:p>
            <a:r>
              <a:rPr lang="en-US" dirty="0" err="1"/>
              <a:t>Torrkokning</a:t>
            </a:r>
            <a:r>
              <a:rPr lang="en-US" dirty="0"/>
              <a:t>: </a:t>
            </a:r>
            <a:r>
              <a:rPr lang="en-US" dirty="0" err="1"/>
              <a:t>sannolikhet</a:t>
            </a:r>
            <a:r>
              <a:rPr lang="en-US" dirty="0"/>
              <a:t> 4, </a:t>
            </a:r>
            <a:r>
              <a:rPr lang="en-US" dirty="0" err="1"/>
              <a:t>konsekvens</a:t>
            </a:r>
            <a:r>
              <a:rPr lang="en-US" dirty="0"/>
              <a:t> 3 – </a:t>
            </a:r>
            <a:r>
              <a:rPr lang="en-US" dirty="0" err="1"/>
              <a:t>behöver</a:t>
            </a:r>
            <a:r>
              <a:rPr lang="en-US" dirty="0"/>
              <a:t> vi </a:t>
            </a:r>
            <a:r>
              <a:rPr lang="en-US" dirty="0" err="1"/>
              <a:t>informera</a:t>
            </a:r>
            <a:r>
              <a:rPr lang="en-US" dirty="0"/>
              <a:t> </a:t>
            </a:r>
            <a:r>
              <a:rPr lang="en-US" dirty="0" err="1"/>
              <a:t>boende</a:t>
            </a:r>
            <a:r>
              <a:rPr lang="en-US" dirty="0"/>
              <a:t> om </a:t>
            </a:r>
            <a:r>
              <a:rPr lang="en-US" dirty="0" err="1"/>
              <a:t>hur</a:t>
            </a:r>
            <a:r>
              <a:rPr lang="en-US" dirty="0"/>
              <a:t> </a:t>
            </a:r>
            <a:r>
              <a:rPr lang="en-US" dirty="0" err="1"/>
              <a:t>bränder</a:t>
            </a:r>
            <a:r>
              <a:rPr lang="en-US" dirty="0"/>
              <a:t> ska </a:t>
            </a:r>
            <a:r>
              <a:rPr lang="en-US" dirty="0" err="1"/>
              <a:t>hanteras</a:t>
            </a:r>
            <a:r>
              <a:rPr lang="en-US" dirty="0"/>
              <a:t>?</a:t>
            </a:r>
          </a:p>
          <a:p>
            <a:r>
              <a:rPr lang="en-US" dirty="0" err="1"/>
              <a:t>Barnvagn</a:t>
            </a:r>
            <a:r>
              <a:rPr lang="en-US" dirty="0"/>
              <a:t> </a:t>
            </a:r>
            <a:r>
              <a:rPr lang="en-US" dirty="0" err="1"/>
              <a:t>i</a:t>
            </a:r>
            <a:r>
              <a:rPr lang="en-US" dirty="0"/>
              <a:t> </a:t>
            </a:r>
            <a:r>
              <a:rPr lang="en-US" dirty="0" err="1"/>
              <a:t>trapphus</a:t>
            </a:r>
            <a:r>
              <a:rPr lang="en-US" dirty="0"/>
              <a:t> </a:t>
            </a:r>
            <a:r>
              <a:rPr lang="en-US" dirty="0" err="1"/>
              <a:t>fattar</a:t>
            </a:r>
            <a:r>
              <a:rPr lang="en-US" dirty="0"/>
              <a:t> eld: </a:t>
            </a:r>
            <a:r>
              <a:rPr lang="en-US" dirty="0" err="1"/>
              <a:t>sannolikhet</a:t>
            </a:r>
            <a:r>
              <a:rPr lang="en-US" dirty="0"/>
              <a:t> 3 </a:t>
            </a:r>
            <a:r>
              <a:rPr lang="en-US" dirty="0" err="1"/>
              <a:t>konsekvens</a:t>
            </a:r>
            <a:r>
              <a:rPr lang="en-US" dirty="0"/>
              <a:t> 5 – vi </a:t>
            </a:r>
            <a:r>
              <a:rPr lang="en-US" dirty="0" err="1"/>
              <a:t>bör</a:t>
            </a:r>
            <a:r>
              <a:rPr lang="en-US" dirty="0"/>
              <a:t> </a:t>
            </a:r>
            <a:r>
              <a:rPr lang="en-US" dirty="0" err="1"/>
              <a:t>formulera</a:t>
            </a:r>
            <a:r>
              <a:rPr lang="en-US" dirty="0"/>
              <a:t> </a:t>
            </a:r>
            <a:r>
              <a:rPr lang="en-US" dirty="0" err="1"/>
              <a:t>en</a:t>
            </a:r>
            <a:r>
              <a:rPr lang="en-US" dirty="0"/>
              <a:t> regel </a:t>
            </a:r>
            <a:r>
              <a:rPr lang="en-US" dirty="0" err="1"/>
              <a:t>som</a:t>
            </a:r>
            <a:r>
              <a:rPr lang="en-US" dirty="0"/>
              <a:t> sager </a:t>
            </a:r>
            <a:r>
              <a:rPr lang="en-US" dirty="0" err="1"/>
              <a:t>att</a:t>
            </a:r>
            <a:r>
              <a:rPr lang="en-US" dirty="0"/>
              <a:t> </a:t>
            </a:r>
            <a:r>
              <a:rPr lang="en-US" dirty="0" err="1"/>
              <a:t>barnvagnar</a:t>
            </a:r>
            <a:r>
              <a:rPr lang="en-US" dirty="0"/>
              <a:t> (</a:t>
            </a:r>
            <a:r>
              <a:rPr lang="en-US" dirty="0" err="1"/>
              <a:t>och</a:t>
            </a:r>
            <a:r>
              <a:rPr lang="en-US" dirty="0"/>
              <a:t> </a:t>
            </a:r>
            <a:r>
              <a:rPr lang="en-US" dirty="0" err="1"/>
              <a:t>andra</a:t>
            </a:r>
            <a:r>
              <a:rPr lang="en-US" dirty="0"/>
              <a:t> </a:t>
            </a:r>
            <a:r>
              <a:rPr lang="en-US" dirty="0" err="1"/>
              <a:t>lösa</a:t>
            </a:r>
            <a:r>
              <a:rPr lang="en-US" dirty="0"/>
              <a:t> </a:t>
            </a:r>
            <a:r>
              <a:rPr lang="en-US" dirty="0" err="1"/>
              <a:t>föremål</a:t>
            </a:r>
            <a:r>
              <a:rPr lang="en-US" dirty="0"/>
              <a:t>, </a:t>
            </a:r>
            <a:r>
              <a:rPr lang="en-US" dirty="0" err="1"/>
              <a:t>tidningsbuntar</a:t>
            </a:r>
            <a:r>
              <a:rPr lang="en-US" dirty="0"/>
              <a:t>, </a:t>
            </a:r>
            <a:r>
              <a:rPr lang="en-US" dirty="0" err="1"/>
              <a:t>byggmaterial</a:t>
            </a:r>
            <a:r>
              <a:rPr lang="en-US" dirty="0"/>
              <a:t>, </a:t>
            </a:r>
            <a:r>
              <a:rPr lang="en-US" dirty="0" err="1"/>
              <a:t>cyklar</a:t>
            </a:r>
            <a:r>
              <a:rPr lang="en-US" dirty="0"/>
              <a:t>) </a:t>
            </a:r>
            <a:r>
              <a:rPr lang="en-US" dirty="0" err="1"/>
              <a:t>inte</a:t>
            </a:r>
            <a:r>
              <a:rPr lang="en-US" dirty="0"/>
              <a:t> </a:t>
            </a:r>
            <a:r>
              <a:rPr lang="en-US" dirty="0" err="1"/>
              <a:t>får</a:t>
            </a:r>
            <a:r>
              <a:rPr lang="en-US" dirty="0"/>
              <a:t> </a:t>
            </a:r>
            <a:r>
              <a:rPr lang="en-US" dirty="0" err="1"/>
              <a:t>förvaras</a:t>
            </a:r>
            <a:r>
              <a:rPr lang="en-US" dirty="0"/>
              <a:t> </a:t>
            </a:r>
            <a:r>
              <a:rPr lang="en-US" dirty="0" err="1"/>
              <a:t>i</a:t>
            </a:r>
            <a:r>
              <a:rPr lang="en-US" dirty="0"/>
              <a:t> </a:t>
            </a:r>
            <a:r>
              <a:rPr lang="en-US" dirty="0" err="1"/>
              <a:t>trapphuset</a:t>
            </a:r>
            <a:r>
              <a:rPr lang="en-US" dirty="0"/>
              <a:t>. </a:t>
            </a:r>
          </a:p>
          <a:p>
            <a:r>
              <a:rPr lang="en-US" dirty="0"/>
              <a:t>Brand </a:t>
            </a:r>
            <a:r>
              <a:rPr lang="en-US" dirty="0" err="1"/>
              <a:t>i</a:t>
            </a:r>
            <a:r>
              <a:rPr lang="en-US" dirty="0"/>
              <a:t> </a:t>
            </a:r>
            <a:r>
              <a:rPr lang="en-US" dirty="0" err="1"/>
              <a:t>soprummet</a:t>
            </a:r>
            <a:r>
              <a:rPr lang="en-US" dirty="0"/>
              <a:t>: </a:t>
            </a:r>
            <a:r>
              <a:rPr lang="en-US" dirty="0" err="1"/>
              <a:t>sannolikhet</a:t>
            </a:r>
            <a:r>
              <a:rPr lang="en-US" dirty="0"/>
              <a:t> 2, </a:t>
            </a:r>
            <a:r>
              <a:rPr lang="en-US" dirty="0" err="1"/>
              <a:t>konsekvens</a:t>
            </a:r>
            <a:r>
              <a:rPr lang="en-US" dirty="0"/>
              <a:t> 3 – ok</a:t>
            </a:r>
          </a:p>
          <a:p>
            <a:r>
              <a:rPr lang="en-US" dirty="0" err="1"/>
              <a:t>Fler</a:t>
            </a:r>
            <a:r>
              <a:rPr lang="en-US" dirty="0"/>
              <a:t> </a:t>
            </a:r>
            <a:r>
              <a:rPr lang="en-US" dirty="0" err="1"/>
              <a:t>förslag</a:t>
            </a:r>
            <a:r>
              <a:rPr lang="en-US" dirty="0"/>
              <a:t>?</a:t>
            </a:r>
          </a:p>
        </p:txBody>
      </p:sp>
    </p:spTree>
    <p:extLst>
      <p:ext uri="{BB962C8B-B14F-4D97-AF65-F5344CB8AC3E}">
        <p14:creationId xmlns:p14="http://schemas.microsoft.com/office/powerpoint/2010/main" val="235392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B062-4BA6-414C-85AB-95329E69A29F}"/>
              </a:ext>
            </a:extLst>
          </p:cNvPr>
          <p:cNvSpPr>
            <a:spLocks noGrp="1"/>
          </p:cNvSpPr>
          <p:nvPr>
            <p:ph type="title"/>
          </p:nvPr>
        </p:nvSpPr>
        <p:spPr/>
        <p:txBody>
          <a:bodyPr/>
          <a:lstStyle/>
          <a:p>
            <a:r>
              <a:rPr lang="sv-SE" dirty="0"/>
              <a:t>Risker, forts</a:t>
            </a:r>
          </a:p>
        </p:txBody>
      </p:sp>
      <p:sp>
        <p:nvSpPr>
          <p:cNvPr id="5" name="Content Placeholder 4">
            <a:extLst>
              <a:ext uri="{FF2B5EF4-FFF2-40B4-BE49-F238E27FC236}">
                <a16:creationId xmlns:a16="http://schemas.microsoft.com/office/drawing/2014/main" id="{70CBCF6B-C6BF-4DB9-83B6-D02C737F5520}"/>
              </a:ext>
            </a:extLst>
          </p:cNvPr>
          <p:cNvSpPr>
            <a:spLocks noGrp="1"/>
          </p:cNvSpPr>
          <p:nvPr>
            <p:ph idx="1"/>
          </p:nvPr>
        </p:nvSpPr>
        <p:spPr/>
        <p:txBody>
          <a:bodyPr/>
          <a:lstStyle/>
          <a:p>
            <a:r>
              <a:rPr lang="sv-SE" dirty="0"/>
              <a:t>-</a:t>
            </a:r>
          </a:p>
        </p:txBody>
      </p:sp>
    </p:spTree>
    <p:extLst>
      <p:ext uri="{BB962C8B-B14F-4D97-AF65-F5344CB8AC3E}">
        <p14:creationId xmlns:p14="http://schemas.microsoft.com/office/powerpoint/2010/main" val="105532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B5E5-ED78-40E7-B3D8-C5F504866E51}"/>
              </a:ext>
            </a:extLst>
          </p:cNvPr>
          <p:cNvSpPr>
            <a:spLocks noGrp="1"/>
          </p:cNvSpPr>
          <p:nvPr>
            <p:ph type="title"/>
          </p:nvPr>
        </p:nvSpPr>
        <p:spPr/>
        <p:txBody>
          <a:bodyPr/>
          <a:lstStyle/>
          <a:p>
            <a:r>
              <a:rPr lang="sv-SE" dirty="0"/>
              <a:t>Information till boende</a:t>
            </a:r>
          </a:p>
        </p:txBody>
      </p:sp>
      <p:sp>
        <p:nvSpPr>
          <p:cNvPr id="5" name="Content Placeholder 4">
            <a:extLst>
              <a:ext uri="{FF2B5EF4-FFF2-40B4-BE49-F238E27FC236}">
                <a16:creationId xmlns:a16="http://schemas.microsoft.com/office/drawing/2014/main" id="{3614028B-3D5E-4452-81C6-3EAA1CEED74E}"/>
              </a:ext>
            </a:extLst>
          </p:cNvPr>
          <p:cNvSpPr>
            <a:spLocks noGrp="1"/>
          </p:cNvSpPr>
          <p:nvPr>
            <p:ph idx="1"/>
          </p:nvPr>
        </p:nvSpPr>
        <p:spPr/>
        <p:txBody>
          <a:bodyPr>
            <a:normAutofit fontScale="55000" lnSpcReduction="20000"/>
          </a:bodyPr>
          <a:lstStyle/>
          <a:p>
            <a:r>
              <a:rPr lang="sv-SE" dirty="0"/>
              <a:t>Från MSB:</a:t>
            </a:r>
          </a:p>
          <a:p>
            <a:r>
              <a:rPr lang="sv-SE" dirty="0">
                <a:hlinkClick r:id="rId2"/>
              </a:rPr>
              <a:t>https://www.msb.se/sv/rad-till-privatpersoner/brandsakerhet-i-hemmet/</a:t>
            </a:r>
            <a:endParaRPr lang="sv-SE" dirty="0"/>
          </a:p>
          <a:p>
            <a:r>
              <a:rPr lang="sv-SE" dirty="0"/>
              <a:t>Inflyttning Vid inflyttning av nya hyresgäster ger föreningen information hur denne bör agera vid brand och övriga brandskyddsrutiner som gäller i fastigheten. Föreningen informerar även hyresgästen att det är denne som ansvarar för kontroll av brandvarnare och om brandvarnaren går sönder ska detta anmälas snarast till brandskyddsanvarige.</a:t>
            </a:r>
          </a:p>
          <a:p>
            <a:r>
              <a:rPr lang="sv-SE" dirty="0"/>
              <a:t>Särskilda risker: Förvaring av brandfarlig (gasol, bensin mm) vara får inte förvaras i källaren eller vinden. Information delges till hyresgästen vid inflyttning.</a:t>
            </a:r>
          </a:p>
          <a:p>
            <a:r>
              <a:rPr lang="sv-SE" dirty="0"/>
              <a:t>Från bostadsrätterna:</a:t>
            </a:r>
          </a:p>
          <a:p>
            <a:r>
              <a:rPr lang="sv-SE" dirty="0"/>
              <a:t>Informera medlemmarna om brand, till exempel om tågordningen Rädda-Varna-Larma-Släck (se länk ovan) genom anslag i trapphus och i nyhetsbrev. Notera att det ibland kan vara bättre att göra det i en annan ordning. Upplys också om vikten av att aldrig gå ut i ett rökfyllt trapphus.</a:t>
            </a:r>
          </a:p>
          <a:p>
            <a:r>
              <a:rPr lang="sv-SE" dirty="0"/>
              <a:t>Informera medlemmarna om hur de kontrollerar sina brandvarnare vilket de bör göra en gång i månaden. Påminn om att byta batteri varje år. Enligt ansvarig myndighets, MSBs, allmänna råd om brandvarnare i bostäder, är det lämpligt att ägaren till byggnaden oavsett ålder ser till att brandvarnare installeras, men att de boende sedan själva ansvarar för att regelbundet prova att de fungerar och byta batterier vid behov. Det är dock att betrakta som råd och är alltså inte tvingande. Boende kan inte kräva att föreningen förser bostäderna med brandvarnare, men det kan vara en klok investering.</a:t>
            </a:r>
          </a:p>
          <a:p>
            <a:r>
              <a:rPr lang="sv-SE" dirty="0"/>
              <a:t>Övrigt</a:t>
            </a:r>
          </a:p>
          <a:p>
            <a:r>
              <a:rPr lang="sv-SE" dirty="0"/>
              <a:t>Säsongsberoende påminnelser (t.ex. inför advent respektive grillsäsong) läggs in i informationsblad. </a:t>
            </a:r>
          </a:p>
          <a:p>
            <a:r>
              <a:rPr lang="sv-SE" dirty="0"/>
              <a:t>Information om förvaring av brandfarliga varor ska finnas i hyresavtal för extra förråd.</a:t>
            </a:r>
          </a:p>
        </p:txBody>
      </p:sp>
    </p:spTree>
    <p:extLst>
      <p:ext uri="{BB962C8B-B14F-4D97-AF65-F5344CB8AC3E}">
        <p14:creationId xmlns:p14="http://schemas.microsoft.com/office/powerpoint/2010/main" val="367073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23B9-7C30-481B-B6B7-C157D00043F8}"/>
              </a:ext>
            </a:extLst>
          </p:cNvPr>
          <p:cNvSpPr>
            <a:spLocks noGrp="1"/>
          </p:cNvSpPr>
          <p:nvPr>
            <p:ph type="title"/>
          </p:nvPr>
        </p:nvSpPr>
        <p:spPr/>
        <p:txBody>
          <a:bodyPr/>
          <a:lstStyle/>
          <a:p>
            <a:r>
              <a:rPr lang="sv-SE" dirty="0"/>
              <a:t>Brandskyddsregler</a:t>
            </a:r>
          </a:p>
        </p:txBody>
      </p:sp>
      <p:sp>
        <p:nvSpPr>
          <p:cNvPr id="3" name="Content Placeholder 2">
            <a:extLst>
              <a:ext uri="{FF2B5EF4-FFF2-40B4-BE49-F238E27FC236}">
                <a16:creationId xmlns:a16="http://schemas.microsoft.com/office/drawing/2014/main" id="{66E07365-E8BB-48C3-9604-ADBF9D4A6779}"/>
              </a:ext>
            </a:extLst>
          </p:cNvPr>
          <p:cNvSpPr>
            <a:spLocks noGrp="1"/>
          </p:cNvSpPr>
          <p:nvPr>
            <p:ph idx="1"/>
          </p:nvPr>
        </p:nvSpPr>
        <p:spPr/>
        <p:txBody>
          <a:bodyPr/>
          <a:lstStyle/>
          <a:p>
            <a:pPr>
              <a:buFont typeface="Arial" panose="020B0604020202020204" pitchFamily="34" charset="0"/>
              <a:buChar char="•"/>
            </a:pPr>
            <a:r>
              <a:rPr lang="sv-SE" dirty="0"/>
              <a:t>Förvaring av brandfarlig (gasol, bensin mm) vara får inte förvaras i källaren eller vinden.</a:t>
            </a:r>
          </a:p>
          <a:p>
            <a:pPr>
              <a:buFont typeface="Arial" panose="020B0604020202020204" pitchFamily="34" charset="0"/>
              <a:buChar char="•"/>
            </a:pPr>
            <a:r>
              <a:rPr lang="en-US" dirty="0" err="1"/>
              <a:t>Barnvagnar</a:t>
            </a:r>
            <a:r>
              <a:rPr lang="en-US" dirty="0"/>
              <a:t> </a:t>
            </a:r>
            <a:r>
              <a:rPr lang="en-US" dirty="0" err="1"/>
              <a:t>och</a:t>
            </a:r>
            <a:r>
              <a:rPr lang="en-US" dirty="0"/>
              <a:t> </a:t>
            </a:r>
            <a:r>
              <a:rPr lang="en-US" dirty="0" err="1"/>
              <a:t>andra</a:t>
            </a:r>
            <a:r>
              <a:rPr lang="en-US" dirty="0"/>
              <a:t> </a:t>
            </a:r>
            <a:r>
              <a:rPr lang="en-US" dirty="0" err="1"/>
              <a:t>lösa</a:t>
            </a:r>
            <a:r>
              <a:rPr lang="en-US" dirty="0"/>
              <a:t> </a:t>
            </a:r>
            <a:r>
              <a:rPr lang="en-US" dirty="0" err="1"/>
              <a:t>föremål</a:t>
            </a:r>
            <a:r>
              <a:rPr lang="en-US" dirty="0"/>
              <a:t>, </a:t>
            </a:r>
            <a:r>
              <a:rPr lang="en-US" dirty="0" err="1"/>
              <a:t>tidningsbuntar</a:t>
            </a:r>
            <a:r>
              <a:rPr lang="en-US" dirty="0"/>
              <a:t>, </a:t>
            </a:r>
            <a:r>
              <a:rPr lang="en-US" dirty="0" err="1"/>
              <a:t>byggmaterial</a:t>
            </a:r>
            <a:r>
              <a:rPr lang="en-US" dirty="0"/>
              <a:t>, </a:t>
            </a:r>
            <a:r>
              <a:rPr lang="en-US" dirty="0" err="1"/>
              <a:t>cyklar</a:t>
            </a:r>
            <a:r>
              <a:rPr lang="en-US" dirty="0"/>
              <a:t>) </a:t>
            </a:r>
            <a:r>
              <a:rPr lang="en-US" dirty="0" err="1"/>
              <a:t>får</a:t>
            </a:r>
            <a:r>
              <a:rPr lang="en-US" dirty="0"/>
              <a:t> </a:t>
            </a:r>
            <a:r>
              <a:rPr lang="en-US" dirty="0" err="1"/>
              <a:t>inte</a:t>
            </a:r>
            <a:r>
              <a:rPr lang="en-US" dirty="0"/>
              <a:t> </a:t>
            </a:r>
            <a:r>
              <a:rPr lang="en-US" dirty="0" err="1"/>
              <a:t>förvaras</a:t>
            </a:r>
            <a:r>
              <a:rPr lang="en-US" dirty="0"/>
              <a:t> </a:t>
            </a:r>
            <a:r>
              <a:rPr lang="en-US" dirty="0" err="1"/>
              <a:t>i</a:t>
            </a:r>
            <a:r>
              <a:rPr lang="en-US" dirty="0"/>
              <a:t> </a:t>
            </a:r>
            <a:r>
              <a:rPr lang="en-US" dirty="0" err="1"/>
              <a:t>trapphuset</a:t>
            </a:r>
            <a:r>
              <a:rPr lang="en-US" dirty="0"/>
              <a:t>.</a:t>
            </a:r>
          </a:p>
          <a:p>
            <a:pPr>
              <a:buFont typeface="Arial" panose="020B0604020202020204" pitchFamily="34" charset="0"/>
              <a:buChar char="•"/>
            </a:pPr>
            <a:r>
              <a:rPr lang="en-US" dirty="0" err="1"/>
              <a:t>Brandvarnare</a:t>
            </a:r>
            <a:r>
              <a:rPr lang="en-US" dirty="0"/>
              <a:t> </a:t>
            </a:r>
            <a:r>
              <a:rPr lang="en-US" dirty="0" err="1"/>
              <a:t>i</a:t>
            </a:r>
            <a:r>
              <a:rPr lang="en-US" dirty="0"/>
              <a:t> </a:t>
            </a:r>
            <a:r>
              <a:rPr lang="en-US" dirty="0" err="1"/>
              <a:t>lägenheter</a:t>
            </a:r>
            <a:r>
              <a:rPr lang="en-US" dirty="0"/>
              <a:t> ska </a:t>
            </a:r>
            <a:r>
              <a:rPr lang="en-US" dirty="0" err="1"/>
              <a:t>kontrolleras</a:t>
            </a:r>
            <a:r>
              <a:rPr lang="en-US" dirty="0"/>
              <a:t> </a:t>
            </a:r>
            <a:r>
              <a:rPr lang="en-US" dirty="0" err="1"/>
              <a:t>månatligen</a:t>
            </a:r>
            <a:endParaRPr lang="en-US" dirty="0"/>
          </a:p>
          <a:p>
            <a:pPr>
              <a:buFont typeface="Arial" panose="020B0604020202020204" pitchFamily="34" charset="0"/>
              <a:buChar char="•"/>
            </a:pPr>
            <a:r>
              <a:rPr lang="en-US" dirty="0" err="1"/>
              <a:t>Tvättstuga</a:t>
            </a:r>
            <a:r>
              <a:rPr lang="en-US" dirty="0"/>
              <a:t>, se </a:t>
            </a:r>
            <a:r>
              <a:rPr lang="en-US" dirty="0" err="1"/>
              <a:t>separat</a:t>
            </a:r>
            <a:r>
              <a:rPr lang="en-US" dirty="0"/>
              <a:t> </a:t>
            </a:r>
            <a:r>
              <a:rPr lang="en-US" dirty="0" err="1"/>
              <a:t>bild</a:t>
            </a:r>
            <a:endParaRPr lang="en-US" dirty="0"/>
          </a:p>
          <a:p>
            <a:pPr>
              <a:buFont typeface="Arial" panose="020B0604020202020204" pitchFamily="34" charset="0"/>
              <a:buChar char="•"/>
            </a:pPr>
            <a:r>
              <a:rPr lang="en-US" dirty="0" err="1"/>
              <a:t>Grillning</a:t>
            </a:r>
            <a:r>
              <a:rPr lang="en-US" dirty="0"/>
              <a:t>, se separate </a:t>
            </a:r>
            <a:r>
              <a:rPr lang="en-US" dirty="0" err="1"/>
              <a:t>bild</a:t>
            </a:r>
            <a:endParaRPr lang="en-US" dirty="0"/>
          </a:p>
          <a:p>
            <a:pPr>
              <a:buFont typeface="Arial" panose="020B0604020202020204" pitchFamily="34" charset="0"/>
              <a:buChar char="•"/>
            </a:pPr>
            <a:r>
              <a:rPr lang="en-US" dirty="0" err="1"/>
              <a:t>Fler</a:t>
            </a:r>
            <a:r>
              <a:rPr lang="en-US" dirty="0"/>
              <a:t>?</a:t>
            </a:r>
          </a:p>
          <a:p>
            <a:endParaRPr lang="sv-SE" dirty="0"/>
          </a:p>
        </p:txBody>
      </p:sp>
    </p:spTree>
    <p:extLst>
      <p:ext uri="{BB962C8B-B14F-4D97-AF65-F5344CB8AC3E}">
        <p14:creationId xmlns:p14="http://schemas.microsoft.com/office/powerpoint/2010/main" val="156247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1511-5A9F-4FCD-B6F4-4B5F73B8714D}"/>
              </a:ext>
            </a:extLst>
          </p:cNvPr>
          <p:cNvSpPr>
            <a:spLocks noGrp="1"/>
          </p:cNvSpPr>
          <p:nvPr>
            <p:ph type="title"/>
          </p:nvPr>
        </p:nvSpPr>
        <p:spPr/>
        <p:txBody>
          <a:bodyPr/>
          <a:lstStyle/>
          <a:p>
            <a:r>
              <a:rPr lang="sv-SE" dirty="0"/>
              <a:t>Regler, tvättstuga</a:t>
            </a:r>
          </a:p>
        </p:txBody>
      </p:sp>
      <p:pic>
        <p:nvPicPr>
          <p:cNvPr id="5" name="Content Placeholder 4">
            <a:extLst>
              <a:ext uri="{FF2B5EF4-FFF2-40B4-BE49-F238E27FC236}">
                <a16:creationId xmlns:a16="http://schemas.microsoft.com/office/drawing/2014/main" id="{26D4E177-B095-490A-B3B8-39998CDB6034}"/>
              </a:ext>
            </a:extLst>
          </p:cNvPr>
          <p:cNvPicPr>
            <a:picLocks noGrp="1" noChangeAspect="1"/>
          </p:cNvPicPr>
          <p:nvPr>
            <p:ph sz="half" idx="1"/>
          </p:nvPr>
        </p:nvPicPr>
        <p:blipFill>
          <a:blip r:embed="rId2"/>
          <a:stretch>
            <a:fillRect/>
          </a:stretch>
        </p:blipFill>
        <p:spPr>
          <a:xfrm>
            <a:off x="1096963" y="2589762"/>
            <a:ext cx="4640262" cy="2810363"/>
          </a:xfrm>
        </p:spPr>
      </p:pic>
      <p:sp>
        <p:nvSpPr>
          <p:cNvPr id="6" name="Content Placeholder 5">
            <a:extLst>
              <a:ext uri="{FF2B5EF4-FFF2-40B4-BE49-F238E27FC236}">
                <a16:creationId xmlns:a16="http://schemas.microsoft.com/office/drawing/2014/main" id="{F36C0F39-754C-49E9-BEE5-995677ECC11B}"/>
              </a:ext>
            </a:extLst>
          </p:cNvPr>
          <p:cNvSpPr>
            <a:spLocks noGrp="1"/>
          </p:cNvSpPr>
          <p:nvPr>
            <p:ph sz="half" idx="2"/>
          </p:nvPr>
        </p:nvSpPr>
        <p:spPr/>
        <p:txBody>
          <a:bodyPr/>
          <a:lstStyle/>
          <a:p>
            <a:r>
              <a:rPr lang="sv-SE" dirty="0"/>
              <a:t>har vi ett </a:t>
            </a:r>
            <a:r>
              <a:rPr lang="sv-SE" dirty="0" err="1"/>
              <a:t>utrymmingslarm</a:t>
            </a:r>
            <a:r>
              <a:rPr lang="sv-SE" dirty="0"/>
              <a:t> installerat? Handbrandsläckare?</a:t>
            </a:r>
          </a:p>
        </p:txBody>
      </p:sp>
    </p:spTree>
    <p:extLst>
      <p:ext uri="{BB962C8B-B14F-4D97-AF65-F5344CB8AC3E}">
        <p14:creationId xmlns:p14="http://schemas.microsoft.com/office/powerpoint/2010/main" val="86589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8A76-9DA6-4875-8E47-AF8AD80E822C}"/>
              </a:ext>
            </a:extLst>
          </p:cNvPr>
          <p:cNvSpPr>
            <a:spLocks noGrp="1"/>
          </p:cNvSpPr>
          <p:nvPr>
            <p:ph type="title"/>
          </p:nvPr>
        </p:nvSpPr>
        <p:spPr/>
        <p:txBody>
          <a:bodyPr/>
          <a:lstStyle/>
          <a:p>
            <a:r>
              <a:rPr lang="sv-SE" dirty="0"/>
              <a:t>Regler, grillning på balkong</a:t>
            </a:r>
          </a:p>
        </p:txBody>
      </p:sp>
      <p:pic>
        <p:nvPicPr>
          <p:cNvPr id="5" name="Content Placeholder 4">
            <a:extLst>
              <a:ext uri="{FF2B5EF4-FFF2-40B4-BE49-F238E27FC236}">
                <a16:creationId xmlns:a16="http://schemas.microsoft.com/office/drawing/2014/main" id="{6474C373-07B7-49EF-80BF-756AED5F5C28}"/>
              </a:ext>
            </a:extLst>
          </p:cNvPr>
          <p:cNvPicPr>
            <a:picLocks noGrp="1" noChangeAspect="1"/>
          </p:cNvPicPr>
          <p:nvPr>
            <p:ph sz="half" idx="1"/>
          </p:nvPr>
        </p:nvPicPr>
        <p:blipFill>
          <a:blip r:embed="rId2"/>
          <a:stretch>
            <a:fillRect/>
          </a:stretch>
        </p:blipFill>
        <p:spPr>
          <a:xfrm>
            <a:off x="1096963" y="2474236"/>
            <a:ext cx="4640262" cy="3041415"/>
          </a:xfrm>
        </p:spPr>
      </p:pic>
      <p:sp>
        <p:nvSpPr>
          <p:cNvPr id="6" name="Content Placeholder 5">
            <a:extLst>
              <a:ext uri="{FF2B5EF4-FFF2-40B4-BE49-F238E27FC236}">
                <a16:creationId xmlns:a16="http://schemas.microsoft.com/office/drawing/2014/main" id="{9395081E-DB9D-4EBC-986C-973B74137028}"/>
              </a:ext>
            </a:extLst>
          </p:cNvPr>
          <p:cNvSpPr>
            <a:spLocks noGrp="1"/>
          </p:cNvSpPr>
          <p:nvPr>
            <p:ph sz="half" idx="2"/>
          </p:nvPr>
        </p:nvSpPr>
        <p:spPr/>
        <p:txBody>
          <a:bodyPr/>
          <a:lstStyle/>
          <a:p>
            <a:endParaRPr lang="sv-SE"/>
          </a:p>
        </p:txBody>
      </p:sp>
    </p:spTree>
    <p:extLst>
      <p:ext uri="{BB962C8B-B14F-4D97-AF65-F5344CB8AC3E}">
        <p14:creationId xmlns:p14="http://schemas.microsoft.com/office/powerpoint/2010/main" val="360249133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{18DCA684-D1A7-4C22-B33D-3A5CBFF0B23B}tf56160789_win32</Template>
  <TotalTime>88</TotalTime>
  <Words>1046</Words>
  <Application>Microsoft Office PowerPoint</Application>
  <PresentationFormat>Bredbild</PresentationFormat>
  <Paragraphs>77</Paragraphs>
  <Slides>17</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17</vt:i4>
      </vt:variant>
    </vt:vector>
  </HeadingPairs>
  <TitlesOfParts>
    <vt:vector size="22" baseType="lpstr">
      <vt:lpstr>Arial</vt:lpstr>
      <vt:lpstr>Bookman Old Style</vt:lpstr>
      <vt:lpstr>Calibri</vt:lpstr>
      <vt:lpstr>Franklin Gothic Book</vt:lpstr>
      <vt:lpstr>1_RetrospectVTI</vt:lpstr>
      <vt:lpstr>Brandskydd</vt:lpstr>
      <vt:lpstr>Brandskyddspolicy</vt:lpstr>
      <vt:lpstr>Brandskyddsorganisation</vt:lpstr>
      <vt:lpstr>Riskhantering</vt:lpstr>
      <vt:lpstr>Risker, forts</vt:lpstr>
      <vt:lpstr>Information till boende</vt:lpstr>
      <vt:lpstr>Brandskyddsregler</vt:lpstr>
      <vt:lpstr>Regler, tvättstuga</vt:lpstr>
      <vt:lpstr>Regler, grillning på balkong</vt:lpstr>
      <vt:lpstr>Stadgar</vt:lpstr>
      <vt:lpstr>Dokumentation av brandskydd, under utformning</vt:lpstr>
      <vt:lpstr>Kontrollarbete</vt:lpstr>
      <vt:lpstr>Checklista för kontroll – se separat dokument</vt:lpstr>
      <vt:lpstr>Appendix</vt:lpstr>
      <vt:lpstr>Lagar och regler</vt:lpstr>
      <vt:lpstr>SBA: Systematiskt brandskyddsarbete, del 1</vt:lpstr>
      <vt:lpstr>SBA: Systematiskt brandskyddsarbete, del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Brandskydd</dc:title>
  <dc:creator>Edvard Sjögren</dc:creator>
  <cp:lastModifiedBy>Johan Widegren</cp:lastModifiedBy>
  <cp:revision>15</cp:revision>
  <dcterms:created xsi:type="dcterms:W3CDTF">2021-10-20T14:48:32Z</dcterms:created>
  <dcterms:modified xsi:type="dcterms:W3CDTF">2022-02-16T22:49:58Z</dcterms:modified>
</cp:coreProperties>
</file>